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32" r:id="rId1"/>
  </p:sldMasterIdLst>
  <p:notesMasterIdLst>
    <p:notesMasterId r:id="rId30"/>
  </p:notesMasterIdLst>
  <p:sldIdLst>
    <p:sldId id="285" r:id="rId2"/>
    <p:sldId id="286" r:id="rId3"/>
    <p:sldId id="287" r:id="rId4"/>
    <p:sldId id="301" r:id="rId5"/>
    <p:sldId id="281" r:id="rId6"/>
    <p:sldId id="288" r:id="rId7"/>
    <p:sldId id="294" r:id="rId8"/>
    <p:sldId id="295" r:id="rId9"/>
    <p:sldId id="296" r:id="rId10"/>
    <p:sldId id="297" r:id="rId11"/>
    <p:sldId id="289" r:id="rId12"/>
    <p:sldId id="299" r:id="rId13"/>
    <p:sldId id="256" r:id="rId14"/>
    <p:sldId id="258" r:id="rId15"/>
    <p:sldId id="260" r:id="rId16"/>
    <p:sldId id="261" r:id="rId17"/>
    <p:sldId id="262" r:id="rId18"/>
    <p:sldId id="263" r:id="rId19"/>
    <p:sldId id="264" r:id="rId20"/>
    <p:sldId id="279" r:id="rId21"/>
    <p:sldId id="276" r:id="rId22"/>
    <p:sldId id="272" r:id="rId23"/>
    <p:sldId id="277" r:id="rId24"/>
    <p:sldId id="280" r:id="rId25"/>
    <p:sldId id="278" r:id="rId26"/>
    <p:sldId id="283" r:id="rId27"/>
    <p:sldId id="284" r:id="rId28"/>
    <p:sldId id="300"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32" autoAdjust="0"/>
    <p:restoredTop sz="94660"/>
  </p:normalViewPr>
  <p:slideViewPr>
    <p:cSldViewPr snapToGrid="0" snapToObjects="1">
      <p:cViewPr>
        <p:scale>
          <a:sx n="93" d="100"/>
          <a:sy n="93" d="100"/>
        </p:scale>
        <p:origin x="-1288"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pieChart>
        <c:varyColors val="1"/>
        <c:ser>
          <c:idx val="0"/>
          <c:order val="0"/>
          <c:tx>
            <c:strRef>
              <c:f>Sheet1!$B$1</c:f>
              <c:strCache>
                <c:ptCount val="1"/>
                <c:pt idx="0">
                  <c:v>Percentage</c:v>
                </c:pt>
              </c:strCache>
            </c:strRef>
          </c:tx>
          <c:dLbls>
            <c:dLbl>
              <c:idx val="0"/>
              <c:layout/>
              <c:showLegendKey val="0"/>
              <c:showVal val="1"/>
              <c:showCatName val="0"/>
              <c:showSerName val="0"/>
              <c:showPercent val="0"/>
              <c:showBubbleSize val="0"/>
            </c:dLbl>
            <c:dLbl>
              <c:idx val="1"/>
              <c:layout/>
              <c:showLegendKey val="0"/>
              <c:showVal val="1"/>
              <c:showCatName val="0"/>
              <c:showSerName val="0"/>
              <c:showPercent val="0"/>
              <c:showBubbleSize val="0"/>
            </c:dLbl>
            <c:dLbl>
              <c:idx val="2"/>
              <c:layout/>
              <c:showLegendKey val="0"/>
              <c:showVal val="1"/>
              <c:showCatName val="0"/>
              <c:showSerName val="0"/>
              <c:showPercent val="0"/>
              <c:showBubbleSize val="0"/>
            </c:dLbl>
            <c:showLegendKey val="0"/>
            <c:showVal val="0"/>
            <c:showCatName val="0"/>
            <c:showSerName val="0"/>
            <c:showPercent val="0"/>
            <c:showBubbleSize val="0"/>
          </c:dLbls>
          <c:cat>
            <c:strRef>
              <c:f>Sheet1!$A$2:$A$5</c:f>
              <c:strCache>
                <c:ptCount val="3"/>
                <c:pt idx="0">
                  <c:v>Both Whatsapp and Facebook</c:v>
                </c:pt>
                <c:pt idx="1">
                  <c:v>Only Whatsapp</c:v>
                </c:pt>
                <c:pt idx="2">
                  <c:v>No social media</c:v>
                </c:pt>
              </c:strCache>
            </c:strRef>
          </c:cat>
          <c:val>
            <c:numRef>
              <c:f>Sheet1!$B$2:$B$5</c:f>
              <c:numCache>
                <c:formatCode>0%</c:formatCode>
                <c:ptCount val="4"/>
                <c:pt idx="0">
                  <c:v>0.25</c:v>
                </c:pt>
                <c:pt idx="1">
                  <c:v>0.65</c:v>
                </c:pt>
                <c:pt idx="2">
                  <c:v>0.1</c:v>
                </c:pt>
              </c:numCache>
            </c:numRef>
          </c:val>
        </c:ser>
        <c:dLbls>
          <c:showLegendKey val="0"/>
          <c:showVal val="0"/>
          <c:showCatName val="0"/>
          <c:showSerName val="0"/>
          <c:showPercent val="0"/>
          <c:showBubbleSize val="0"/>
          <c:showLeaderLines val="1"/>
        </c:dLbls>
        <c:firstSliceAng val="0"/>
      </c:pieChart>
    </c:plotArea>
    <c:legend>
      <c:legendPos val="r"/>
      <c:legendEntry>
        <c:idx val="3"/>
        <c:delete val="1"/>
      </c:legendEntry>
      <c:layout>
        <c:manualLayout>
          <c:xMode val="edge"/>
          <c:yMode val="edge"/>
          <c:x val="0.661801975131061"/>
          <c:y val="0.327387303149606"/>
          <c:w val="0.309247520543175"/>
          <c:h val="0.482725393700787"/>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pieChart>
        <c:varyColors val="1"/>
        <c:ser>
          <c:idx val="0"/>
          <c:order val="0"/>
          <c:tx>
            <c:strRef>
              <c:f>Sheet1!$B$1</c:f>
              <c:strCache>
                <c:ptCount val="1"/>
                <c:pt idx="0">
                  <c:v>Sales</c:v>
                </c:pt>
              </c:strCache>
            </c:strRef>
          </c:tx>
          <c:dLbls>
            <c:showLegendKey val="0"/>
            <c:showVal val="1"/>
            <c:showCatName val="0"/>
            <c:showSerName val="0"/>
            <c:showPercent val="0"/>
            <c:showBubbleSize val="0"/>
            <c:showLeaderLines val="1"/>
          </c:dLbls>
          <c:cat>
            <c:strRef>
              <c:f>Sheet1!$A$2:$A$5</c:f>
              <c:strCache>
                <c:ptCount val="3"/>
                <c:pt idx="0">
                  <c:v>Less than one hour</c:v>
                </c:pt>
                <c:pt idx="1">
                  <c:v>1 hour</c:v>
                </c:pt>
                <c:pt idx="2">
                  <c:v>More than one hour </c:v>
                </c:pt>
              </c:strCache>
            </c:strRef>
          </c:cat>
          <c:val>
            <c:numRef>
              <c:f>Sheet1!$B$2:$B$5</c:f>
              <c:numCache>
                <c:formatCode>0%</c:formatCode>
                <c:ptCount val="4"/>
                <c:pt idx="0">
                  <c:v>0.15</c:v>
                </c:pt>
                <c:pt idx="1">
                  <c:v>0.65</c:v>
                </c:pt>
                <c:pt idx="2">
                  <c:v>0.2</c:v>
                </c:pt>
              </c:numCache>
            </c:numRef>
          </c:val>
        </c:ser>
        <c:dLbls>
          <c:showLegendKey val="0"/>
          <c:showVal val="0"/>
          <c:showCatName val="0"/>
          <c:showSerName val="0"/>
          <c:showPercent val="0"/>
          <c:showBubbleSize val="0"/>
          <c:showLeaderLines val="1"/>
        </c:dLbls>
        <c:firstSliceAng val="0"/>
      </c:pieChart>
    </c:plotArea>
    <c:legend>
      <c:legendPos val="r"/>
      <c:legendEntry>
        <c:idx val="3"/>
        <c:delete val="1"/>
      </c:legendEntry>
      <c:layout>
        <c:manualLayout>
          <c:xMode val="edge"/>
          <c:yMode val="edge"/>
          <c:x val="0.659393536745407"/>
          <c:y val="0.285074557086614"/>
          <c:w val="0.340606463254593"/>
          <c:h val="0.582725393700787"/>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pieChart>
        <c:varyColors val="1"/>
        <c:ser>
          <c:idx val="0"/>
          <c:order val="0"/>
          <c:tx>
            <c:strRef>
              <c:f>Sheet1!$B$1</c:f>
              <c:strCache>
                <c:ptCount val="1"/>
                <c:pt idx="0">
                  <c:v>Sales</c:v>
                </c:pt>
              </c:strCache>
            </c:strRef>
          </c:tx>
          <c:dLbls>
            <c:dLbl>
              <c:idx val="0"/>
              <c:layout/>
              <c:showLegendKey val="0"/>
              <c:showVal val="1"/>
              <c:showCatName val="0"/>
              <c:showSerName val="0"/>
              <c:showPercent val="0"/>
              <c:showBubbleSize val="0"/>
            </c:dLbl>
            <c:dLbl>
              <c:idx val="1"/>
              <c:layout/>
              <c:showLegendKey val="0"/>
              <c:showVal val="1"/>
              <c:showCatName val="0"/>
              <c:showSerName val="0"/>
              <c:showPercent val="0"/>
              <c:showBubbleSize val="0"/>
            </c:dLbl>
            <c:dLbl>
              <c:idx val="2"/>
              <c:layout/>
              <c:showLegendKey val="0"/>
              <c:showVal val="1"/>
              <c:showCatName val="0"/>
              <c:showSerName val="0"/>
              <c:showPercent val="0"/>
              <c:showBubbleSize val="0"/>
            </c:dLbl>
            <c:showLegendKey val="0"/>
            <c:showVal val="0"/>
            <c:showCatName val="0"/>
            <c:showSerName val="0"/>
            <c:showPercent val="0"/>
            <c:showBubbleSize val="0"/>
          </c:dLbls>
          <c:cat>
            <c:strRef>
              <c:f>Sheet1!$A$2:$A$5</c:f>
              <c:strCache>
                <c:ptCount val="3"/>
                <c:pt idx="0">
                  <c:v>Online</c:v>
                </c:pt>
                <c:pt idx="1">
                  <c:v>Manual</c:v>
                </c:pt>
                <c:pt idx="2">
                  <c:v>Both</c:v>
                </c:pt>
              </c:strCache>
            </c:strRef>
          </c:cat>
          <c:val>
            <c:numRef>
              <c:f>Sheet1!$B$2:$B$5</c:f>
              <c:numCache>
                <c:formatCode>0%</c:formatCode>
                <c:ptCount val="4"/>
                <c:pt idx="0">
                  <c:v>0.25</c:v>
                </c:pt>
                <c:pt idx="1">
                  <c:v>0.25</c:v>
                </c:pt>
                <c:pt idx="2">
                  <c:v>0.5</c:v>
                </c:pt>
              </c:numCache>
            </c:numRef>
          </c:val>
        </c:ser>
        <c:dLbls>
          <c:showLegendKey val="0"/>
          <c:showVal val="0"/>
          <c:showCatName val="0"/>
          <c:showSerName val="0"/>
          <c:showPercent val="0"/>
          <c:showBubbleSize val="0"/>
          <c:showLeaderLines val="1"/>
        </c:dLbls>
        <c:firstSliceAng val="0"/>
      </c:pieChart>
    </c:plotArea>
    <c:legend>
      <c:legendPos val="r"/>
      <c:legendEntry>
        <c:idx val="3"/>
        <c:delete val="1"/>
      </c:legendEntry>
      <c:layout/>
      <c:overlay val="0"/>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pieChart>
        <c:varyColors val="1"/>
        <c:dLbls>
          <c:showLegendKey val="0"/>
          <c:showVal val="0"/>
          <c:showCatName val="0"/>
          <c:showSerName val="0"/>
          <c:showPercent val="0"/>
          <c:showBubbleSize val="0"/>
          <c:showLeaderLines val="1"/>
        </c:dLbls>
        <c:firstSliceAng val="0"/>
      </c:pieChart>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72442749343832"/>
          <c:y val="0.143499753937008"/>
          <c:w val="0.535583497375328"/>
          <c:h val="0.803375246062992"/>
        </c:manualLayout>
      </c:layout>
      <c:pieChart>
        <c:varyColors val="1"/>
        <c:ser>
          <c:idx val="0"/>
          <c:order val="0"/>
          <c:tx>
            <c:strRef>
              <c:f>Sheet1!$B$1</c:f>
              <c:strCache>
                <c:ptCount val="1"/>
                <c:pt idx="0">
                  <c:v>Sales</c:v>
                </c:pt>
              </c:strCache>
            </c:strRef>
          </c:tx>
          <c:dLbls>
            <c:dLbl>
              <c:idx val="0"/>
              <c:layout>
                <c:manualLayout>
                  <c:x val="-0.102808398950131"/>
                  <c:y val="-0.140584645669291"/>
                </c:manualLayout>
              </c:layout>
              <c:showLegendKey val="0"/>
              <c:showVal val="1"/>
              <c:showCatName val="0"/>
              <c:showSerName val="0"/>
              <c:showPercent val="0"/>
              <c:showBubbleSize val="0"/>
            </c:dLbl>
            <c:showLegendKey val="0"/>
            <c:showVal val="1"/>
            <c:showCatName val="0"/>
            <c:showSerName val="0"/>
            <c:showPercent val="0"/>
            <c:showBubbleSize val="0"/>
            <c:showLeaderLines val="1"/>
          </c:dLbls>
          <c:cat>
            <c:strRef>
              <c:f>Sheet1!$A$2:$A$5</c:f>
              <c:strCache>
                <c:ptCount val="2"/>
                <c:pt idx="0">
                  <c:v>Yes</c:v>
                </c:pt>
                <c:pt idx="1">
                  <c:v>No</c:v>
                </c:pt>
              </c:strCache>
            </c:strRef>
          </c:cat>
          <c:val>
            <c:numRef>
              <c:f>Sheet1!$B$2:$B$5</c:f>
              <c:numCache>
                <c:formatCode>0%</c:formatCode>
                <c:ptCount val="4"/>
                <c:pt idx="0">
                  <c:v>0.75</c:v>
                </c:pt>
                <c:pt idx="1">
                  <c:v>0.25</c:v>
                </c:pt>
              </c:numCache>
            </c:numRef>
          </c:val>
        </c:ser>
        <c:dLbls>
          <c:showLegendKey val="0"/>
          <c:showVal val="0"/>
          <c:showCatName val="0"/>
          <c:showSerName val="0"/>
          <c:showPercent val="0"/>
          <c:showBubbleSize val="0"/>
          <c:showLeaderLines val="1"/>
        </c:dLbls>
        <c:firstSliceAng val="0"/>
      </c:pieChart>
    </c:plotArea>
    <c:legend>
      <c:legendPos val="r"/>
      <c:legendEntry>
        <c:idx val="2"/>
        <c:delete val="1"/>
      </c:legendEntry>
      <c:legendEntry>
        <c:idx val="3"/>
        <c:delete val="1"/>
      </c:legendEntry>
      <c:layout/>
      <c:overlay val="0"/>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pieChart>
        <c:varyColors val="1"/>
        <c:ser>
          <c:idx val="0"/>
          <c:order val="0"/>
          <c:tx>
            <c:strRef>
              <c:f>Sheet1!$B$1</c:f>
              <c:strCache>
                <c:ptCount val="1"/>
                <c:pt idx="0">
                  <c:v>Sales</c:v>
                </c:pt>
              </c:strCache>
            </c:strRef>
          </c:tx>
          <c:dLbls>
            <c:dLbl>
              <c:idx val="0"/>
              <c:layout>
                <c:manualLayout>
                  <c:x val="0.00392478674540682"/>
                  <c:y val="-0.447124753937008"/>
                </c:manualLayout>
              </c:layout>
              <c:showLegendKey val="0"/>
              <c:showVal val="1"/>
              <c:showCatName val="0"/>
              <c:showSerName val="0"/>
              <c:showPercent val="0"/>
              <c:showBubbleSize val="0"/>
            </c:dLbl>
            <c:showLegendKey val="0"/>
            <c:showVal val="0"/>
            <c:showCatName val="0"/>
            <c:showSerName val="0"/>
            <c:showPercent val="0"/>
            <c:showBubbleSize val="0"/>
          </c:dLbls>
          <c:cat>
            <c:strRef>
              <c:f>Sheet1!$A$2:$A$5</c:f>
              <c:strCache>
                <c:ptCount val="1"/>
                <c:pt idx="0">
                  <c:v>Yes</c:v>
                </c:pt>
              </c:strCache>
            </c:strRef>
          </c:cat>
          <c:val>
            <c:numRef>
              <c:f>Sheet1!$B$2:$B$5</c:f>
              <c:numCache>
                <c:formatCode>General</c:formatCode>
                <c:ptCount val="4"/>
                <c:pt idx="0" formatCode="0%">
                  <c:v>1.0</c:v>
                </c:pt>
              </c:numCache>
            </c:numRef>
          </c:val>
        </c:ser>
        <c:dLbls>
          <c:showLegendKey val="0"/>
          <c:showVal val="0"/>
          <c:showCatName val="0"/>
          <c:showSerName val="0"/>
          <c:showPercent val="0"/>
          <c:showBubbleSize val="0"/>
          <c:showLeaderLines val="1"/>
        </c:dLbls>
        <c:firstSliceAng val="0"/>
      </c:pieChart>
    </c:plotArea>
    <c:legend>
      <c:legendPos val="r"/>
      <c:legendEntry>
        <c:idx val="1"/>
        <c:delete val="1"/>
      </c:legendEntry>
      <c:legendEntry>
        <c:idx val="2"/>
        <c:delete val="1"/>
      </c:legendEntry>
      <c:legendEntry>
        <c:idx val="3"/>
        <c:delete val="1"/>
      </c:legendEntry>
      <c:layout/>
      <c:overlay val="0"/>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pieChart>
        <c:varyColors val="1"/>
        <c:ser>
          <c:idx val="0"/>
          <c:order val="0"/>
          <c:tx>
            <c:strRef>
              <c:f>Sheet1!$B$1</c:f>
              <c:strCache>
                <c:ptCount val="1"/>
                <c:pt idx="0">
                  <c:v>Sales</c:v>
                </c:pt>
              </c:strCache>
            </c:strRef>
          </c:tx>
          <c:dLbls>
            <c:dLbl>
              <c:idx val="1"/>
              <c:delete val="1"/>
            </c:dLbl>
            <c:showLegendKey val="0"/>
            <c:showVal val="1"/>
            <c:showCatName val="0"/>
            <c:showSerName val="0"/>
            <c:showPercent val="0"/>
            <c:showBubbleSize val="0"/>
            <c:showLeaderLines val="1"/>
          </c:dLbls>
          <c:cat>
            <c:strRef>
              <c:f>Sheet1!$A$2:$A$5</c:f>
              <c:strCache>
                <c:ptCount val="3"/>
                <c:pt idx="0">
                  <c:v>Husband</c:v>
                </c:pt>
                <c:pt idx="1">
                  <c:v>Wife</c:v>
                </c:pt>
                <c:pt idx="2">
                  <c:v>Both </c:v>
                </c:pt>
              </c:strCache>
            </c:strRef>
          </c:cat>
          <c:val>
            <c:numRef>
              <c:f>Sheet1!$B$2:$B$5</c:f>
              <c:numCache>
                <c:formatCode>General</c:formatCode>
                <c:ptCount val="4"/>
                <c:pt idx="0" formatCode="0%">
                  <c:v>0.2</c:v>
                </c:pt>
                <c:pt idx="1">
                  <c:v>0.0</c:v>
                </c:pt>
                <c:pt idx="2" formatCode="0%">
                  <c:v>0.8</c:v>
                </c:pt>
              </c:numCache>
            </c:numRef>
          </c:val>
        </c:ser>
        <c:dLbls>
          <c:showLegendKey val="0"/>
          <c:showVal val="0"/>
          <c:showCatName val="0"/>
          <c:showSerName val="0"/>
          <c:showPercent val="0"/>
          <c:showBubbleSize val="0"/>
          <c:showLeaderLines val="1"/>
        </c:dLbls>
        <c:firstSliceAng val="0"/>
      </c:pieChart>
    </c:plotArea>
    <c:legend>
      <c:legendPos val="r"/>
      <c:legendEntry>
        <c:idx val="1"/>
        <c:delete val="1"/>
      </c:legendEntry>
      <c:legendEntry>
        <c:idx val="3"/>
        <c:delete val="1"/>
      </c:legendEntry>
      <c:layout/>
      <c:overlay val="0"/>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pieChart>
        <c:varyColors val="1"/>
        <c:ser>
          <c:idx val="0"/>
          <c:order val="0"/>
          <c:tx>
            <c:strRef>
              <c:f>Sheet1!$B$1</c:f>
              <c:strCache>
                <c:ptCount val="1"/>
                <c:pt idx="0">
                  <c:v>Sales</c:v>
                </c:pt>
              </c:strCache>
            </c:strRef>
          </c:tx>
          <c:dLbls>
            <c:showLegendKey val="0"/>
            <c:showVal val="1"/>
            <c:showCatName val="0"/>
            <c:showSerName val="0"/>
            <c:showPercent val="0"/>
            <c:showBubbleSize val="0"/>
            <c:showLeaderLines val="1"/>
          </c:dLbls>
          <c:cat>
            <c:strRef>
              <c:f>Sheet1!$A$2:$A$5</c:f>
              <c:strCache>
                <c:ptCount val="2"/>
                <c:pt idx="0">
                  <c:v>Yes</c:v>
                </c:pt>
                <c:pt idx="1">
                  <c:v>No</c:v>
                </c:pt>
              </c:strCache>
            </c:strRef>
          </c:cat>
          <c:val>
            <c:numRef>
              <c:f>Sheet1!$B$2:$B$5</c:f>
              <c:numCache>
                <c:formatCode>0%</c:formatCode>
                <c:ptCount val="4"/>
                <c:pt idx="0">
                  <c:v>0.35</c:v>
                </c:pt>
                <c:pt idx="1">
                  <c:v>0.65</c:v>
                </c:pt>
              </c:numCache>
            </c:numRef>
          </c:val>
        </c:ser>
        <c:dLbls>
          <c:showLegendKey val="0"/>
          <c:showVal val="0"/>
          <c:showCatName val="0"/>
          <c:showSerName val="0"/>
          <c:showPercent val="0"/>
          <c:showBubbleSize val="0"/>
          <c:showLeaderLines val="1"/>
        </c:dLbls>
        <c:firstSliceAng val="0"/>
      </c:pieChart>
    </c:plotArea>
    <c:legend>
      <c:legendPos val="r"/>
      <c:legendEntry>
        <c:idx val="2"/>
        <c:delete val="1"/>
      </c:legendEntry>
      <c:legendEntry>
        <c:idx val="3"/>
        <c:delete val="1"/>
      </c:legendEntry>
      <c:layout/>
      <c:overlay val="0"/>
    </c:legend>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pieChart>
        <c:varyColors val="1"/>
        <c:ser>
          <c:idx val="0"/>
          <c:order val="0"/>
          <c:tx>
            <c:strRef>
              <c:f>Sheet1!$B$1</c:f>
              <c:strCache>
                <c:ptCount val="1"/>
                <c:pt idx="0">
                  <c:v>Sales</c:v>
                </c:pt>
              </c:strCache>
            </c:strRef>
          </c:tx>
          <c:dLbls>
            <c:showLegendKey val="0"/>
            <c:showVal val="1"/>
            <c:showCatName val="0"/>
            <c:showSerName val="0"/>
            <c:showPercent val="0"/>
            <c:showBubbleSize val="0"/>
            <c:showLeaderLines val="1"/>
          </c:dLbls>
          <c:cat>
            <c:strRef>
              <c:f>Sheet1!$A$2:$A$5</c:f>
              <c:strCache>
                <c:ptCount val="2"/>
                <c:pt idx="0">
                  <c:v>Yes</c:v>
                </c:pt>
                <c:pt idx="1">
                  <c:v>No</c:v>
                </c:pt>
              </c:strCache>
            </c:strRef>
          </c:cat>
          <c:val>
            <c:numRef>
              <c:f>Sheet1!$B$2:$B$5</c:f>
              <c:numCache>
                <c:formatCode>0%</c:formatCode>
                <c:ptCount val="4"/>
                <c:pt idx="0">
                  <c:v>0.35</c:v>
                </c:pt>
                <c:pt idx="1">
                  <c:v>0.65</c:v>
                </c:pt>
              </c:numCache>
            </c:numRef>
          </c:val>
        </c:ser>
        <c:dLbls>
          <c:showLegendKey val="0"/>
          <c:showVal val="0"/>
          <c:showCatName val="0"/>
          <c:showSerName val="0"/>
          <c:showPercent val="0"/>
          <c:showBubbleSize val="0"/>
          <c:showLeaderLines val="1"/>
        </c:dLbls>
        <c:firstSliceAng val="0"/>
      </c:pieChart>
    </c:plotArea>
    <c:legend>
      <c:legendPos val="r"/>
      <c:legendEntry>
        <c:idx val="2"/>
        <c:delete val="1"/>
      </c:legendEntry>
      <c:legendEntry>
        <c:idx val="3"/>
        <c:delete val="1"/>
      </c:legendEntry>
      <c:layout/>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C57BFE-CC70-B64D-9AF1-F4AF508019DD}" type="datetimeFigureOut">
              <a:rPr lang="en-US" smtClean="0"/>
              <a:t>23/04/18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535D9C-5B52-5D40-B3EA-D691EDCFDAFC}" type="slidenum">
              <a:rPr lang="en-US" smtClean="0"/>
              <a:t>‹#›</a:t>
            </a:fld>
            <a:endParaRPr lang="en-US"/>
          </a:p>
        </p:txBody>
      </p:sp>
    </p:spTree>
    <p:extLst>
      <p:ext uri="{BB962C8B-B14F-4D97-AF65-F5344CB8AC3E}">
        <p14:creationId xmlns:p14="http://schemas.microsoft.com/office/powerpoint/2010/main" val="307785347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8535D9C-5B52-5D40-B3EA-D691EDCFDAFC}" type="slidenum">
              <a:rPr lang="en-US" smtClean="0"/>
              <a:t>25</a:t>
            </a:fld>
            <a:endParaRPr lang="en-US"/>
          </a:p>
        </p:txBody>
      </p:sp>
    </p:spTree>
    <p:extLst>
      <p:ext uri="{BB962C8B-B14F-4D97-AF65-F5344CB8AC3E}">
        <p14:creationId xmlns:p14="http://schemas.microsoft.com/office/powerpoint/2010/main" val="2482068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x-none"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x-none"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F6B45644-A97C-604C-9F50-F50AF5EE5FDE}" type="datetimeFigureOut">
              <a:rPr lang="en-US" smtClean="0"/>
              <a:t>23/04/18</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pPr algn="r"/>
            <a:fld id="{F7886C9C-DC18-4195-8FD5-A50AA931D419}" type="slidenum">
              <a:rPr lang="en-US" smtClean="0"/>
              <a:pPr algn="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x-none"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x-none" smtClean="0"/>
              <a:t>Click to edit Master text styles</a:t>
            </a:r>
          </a:p>
          <a:p>
            <a:pPr lvl="1" eaLnBrk="1" latinLnBrk="0" hangingPunct="1"/>
            <a:r>
              <a:rPr lang="x-none" smtClean="0"/>
              <a:t>Second level</a:t>
            </a:r>
          </a:p>
          <a:p>
            <a:pPr lvl="2" eaLnBrk="1" latinLnBrk="0" hangingPunct="1"/>
            <a:r>
              <a:rPr lang="x-none" smtClean="0"/>
              <a:t>Third level</a:t>
            </a:r>
          </a:p>
          <a:p>
            <a:pPr lvl="3" eaLnBrk="1" latinLnBrk="0" hangingPunct="1"/>
            <a:r>
              <a:rPr lang="x-none" smtClean="0"/>
              <a:t>Fourth level</a:t>
            </a:r>
          </a:p>
          <a:p>
            <a:pPr lvl="4" eaLnBrk="1" latinLnBrk="0" hangingPunct="1"/>
            <a:r>
              <a:rPr lang="x-none" smtClean="0"/>
              <a:t>Fifth level</a:t>
            </a:r>
            <a:endParaRPr kumimoji="0" lang="en-US"/>
          </a:p>
        </p:txBody>
      </p:sp>
      <p:sp>
        <p:nvSpPr>
          <p:cNvPr id="4" name="Date Placeholder 3"/>
          <p:cNvSpPr>
            <a:spLocks noGrp="1"/>
          </p:cNvSpPr>
          <p:nvPr>
            <p:ph type="dt" sz="half" idx="10"/>
          </p:nvPr>
        </p:nvSpPr>
        <p:spPr/>
        <p:txBody>
          <a:bodyPr/>
          <a:lstStyle>
            <a:extLst/>
          </a:lstStyle>
          <a:p>
            <a:fld id="{F6B45644-A97C-604C-9F50-F50AF5EE5FDE}" type="datetimeFigureOut">
              <a:rPr lang="en-US" smtClean="0"/>
              <a:t>23/04/18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54D8D54-7A61-CB48-B78A-56A3B95A568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x-none"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x-none" smtClean="0"/>
              <a:t>Click to edit Master text styles</a:t>
            </a:r>
          </a:p>
          <a:p>
            <a:pPr lvl="1" eaLnBrk="1" latinLnBrk="0" hangingPunct="1"/>
            <a:r>
              <a:rPr lang="x-none" smtClean="0"/>
              <a:t>Second level</a:t>
            </a:r>
          </a:p>
          <a:p>
            <a:pPr lvl="2" eaLnBrk="1" latinLnBrk="0" hangingPunct="1"/>
            <a:r>
              <a:rPr lang="x-none" smtClean="0"/>
              <a:t>Third level</a:t>
            </a:r>
          </a:p>
          <a:p>
            <a:pPr lvl="3" eaLnBrk="1" latinLnBrk="0" hangingPunct="1"/>
            <a:r>
              <a:rPr lang="x-none" smtClean="0"/>
              <a:t>Fourth level</a:t>
            </a:r>
          </a:p>
          <a:p>
            <a:pPr lvl="4" eaLnBrk="1" latinLnBrk="0" hangingPunct="1"/>
            <a:r>
              <a:rPr lang="x-none" smtClean="0"/>
              <a:t>Fifth level</a:t>
            </a:r>
            <a:endParaRPr kumimoji="0" lang="en-US"/>
          </a:p>
        </p:txBody>
      </p:sp>
      <p:sp>
        <p:nvSpPr>
          <p:cNvPr id="4" name="Date Placeholder 3"/>
          <p:cNvSpPr>
            <a:spLocks noGrp="1"/>
          </p:cNvSpPr>
          <p:nvPr>
            <p:ph type="dt" sz="half" idx="10"/>
          </p:nvPr>
        </p:nvSpPr>
        <p:spPr/>
        <p:txBody>
          <a:bodyPr/>
          <a:lstStyle>
            <a:extLst/>
          </a:lstStyle>
          <a:p>
            <a:fld id="{F6B45644-A97C-604C-9F50-F50AF5EE5FDE}" type="datetimeFigureOut">
              <a:rPr lang="en-US" smtClean="0"/>
              <a:t>23/04/18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54D8D54-7A61-CB48-B78A-56A3B95A568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x-none"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x-none" smtClean="0"/>
              <a:t>Click to edit Master text styles</a:t>
            </a:r>
          </a:p>
          <a:p>
            <a:pPr lvl="1" eaLnBrk="1" latinLnBrk="0" hangingPunct="1"/>
            <a:r>
              <a:rPr lang="x-none" smtClean="0"/>
              <a:t>Second level</a:t>
            </a:r>
          </a:p>
          <a:p>
            <a:pPr lvl="2" eaLnBrk="1" latinLnBrk="0" hangingPunct="1"/>
            <a:r>
              <a:rPr lang="x-none" smtClean="0"/>
              <a:t>Third level</a:t>
            </a:r>
          </a:p>
          <a:p>
            <a:pPr lvl="3" eaLnBrk="1" latinLnBrk="0" hangingPunct="1"/>
            <a:r>
              <a:rPr lang="x-none" smtClean="0"/>
              <a:t>Fourth level</a:t>
            </a:r>
          </a:p>
          <a:p>
            <a:pPr lvl="4" eaLnBrk="1" latinLnBrk="0" hangingPunct="1"/>
            <a:r>
              <a:rPr lang="x-none" smtClean="0"/>
              <a:t>Fifth level</a:t>
            </a:r>
            <a:endParaRPr kumimoji="0" lang="en-US"/>
          </a:p>
        </p:txBody>
      </p:sp>
      <p:sp>
        <p:nvSpPr>
          <p:cNvPr id="4" name="Date Placeholder 3"/>
          <p:cNvSpPr>
            <a:spLocks noGrp="1"/>
          </p:cNvSpPr>
          <p:nvPr>
            <p:ph type="dt" sz="half" idx="10"/>
          </p:nvPr>
        </p:nvSpPr>
        <p:spPr/>
        <p:txBody>
          <a:bodyPr/>
          <a:lstStyle>
            <a:extLst/>
          </a:lstStyle>
          <a:p>
            <a:fld id="{F6B45644-A97C-604C-9F50-F50AF5EE5FDE}" type="datetimeFigureOut">
              <a:rPr lang="en-US" smtClean="0"/>
              <a:t>23/04/18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54D8D54-7A61-CB48-B78A-56A3B95A568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x-none"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x-none" smtClean="0"/>
              <a:t>Click to edit Master text styles</a:t>
            </a:r>
          </a:p>
        </p:txBody>
      </p:sp>
      <p:sp>
        <p:nvSpPr>
          <p:cNvPr id="4" name="Date Placeholder 3"/>
          <p:cNvSpPr>
            <a:spLocks noGrp="1"/>
          </p:cNvSpPr>
          <p:nvPr>
            <p:ph type="dt" sz="half" idx="10"/>
          </p:nvPr>
        </p:nvSpPr>
        <p:spPr/>
        <p:txBody>
          <a:bodyPr/>
          <a:lstStyle>
            <a:extLst/>
          </a:lstStyle>
          <a:p>
            <a:fld id="{F6B45644-A97C-604C-9F50-F50AF5EE5FDE}" type="datetimeFigureOut">
              <a:rPr lang="en-US" smtClean="0"/>
              <a:t>23/04/18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54D8D54-7A61-CB48-B78A-56A3B95A5687}"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x-none"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x-none" smtClean="0"/>
              <a:t>Click to edit Master text styles</a:t>
            </a:r>
          </a:p>
          <a:p>
            <a:pPr lvl="1" eaLnBrk="1" latinLnBrk="0" hangingPunct="1"/>
            <a:r>
              <a:rPr lang="x-none" smtClean="0"/>
              <a:t>Second level</a:t>
            </a:r>
          </a:p>
          <a:p>
            <a:pPr lvl="2" eaLnBrk="1" latinLnBrk="0" hangingPunct="1"/>
            <a:r>
              <a:rPr lang="x-none" smtClean="0"/>
              <a:t>Third level</a:t>
            </a:r>
          </a:p>
          <a:p>
            <a:pPr lvl="3" eaLnBrk="1" latinLnBrk="0" hangingPunct="1"/>
            <a:r>
              <a:rPr lang="x-none" smtClean="0"/>
              <a:t>Fourth level</a:t>
            </a:r>
          </a:p>
          <a:p>
            <a:pPr lvl="4" eaLnBrk="1" latinLnBrk="0" hangingPunct="1"/>
            <a:r>
              <a:rPr lang="x-none"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x-none" smtClean="0"/>
              <a:t>Click to edit Master text styles</a:t>
            </a:r>
          </a:p>
          <a:p>
            <a:pPr lvl="1" eaLnBrk="1" latinLnBrk="0" hangingPunct="1"/>
            <a:r>
              <a:rPr lang="x-none" smtClean="0"/>
              <a:t>Second level</a:t>
            </a:r>
          </a:p>
          <a:p>
            <a:pPr lvl="2" eaLnBrk="1" latinLnBrk="0" hangingPunct="1"/>
            <a:r>
              <a:rPr lang="x-none" smtClean="0"/>
              <a:t>Third level</a:t>
            </a:r>
          </a:p>
          <a:p>
            <a:pPr lvl="3" eaLnBrk="1" latinLnBrk="0" hangingPunct="1"/>
            <a:r>
              <a:rPr lang="x-none" smtClean="0"/>
              <a:t>Fourth level</a:t>
            </a:r>
          </a:p>
          <a:p>
            <a:pPr lvl="4" eaLnBrk="1" latinLnBrk="0" hangingPunct="1"/>
            <a:r>
              <a:rPr lang="x-none" smtClean="0"/>
              <a:t>Fifth level</a:t>
            </a:r>
            <a:endParaRPr kumimoji="0" lang="en-US"/>
          </a:p>
        </p:txBody>
      </p:sp>
      <p:sp>
        <p:nvSpPr>
          <p:cNvPr id="5" name="Date Placeholder 4"/>
          <p:cNvSpPr>
            <a:spLocks noGrp="1"/>
          </p:cNvSpPr>
          <p:nvPr>
            <p:ph type="dt" sz="half" idx="10"/>
          </p:nvPr>
        </p:nvSpPr>
        <p:spPr/>
        <p:txBody>
          <a:bodyPr/>
          <a:lstStyle>
            <a:extLst/>
          </a:lstStyle>
          <a:p>
            <a:fld id="{F6B45644-A97C-604C-9F50-F50AF5EE5FDE}" type="datetimeFigureOut">
              <a:rPr lang="en-US" smtClean="0"/>
              <a:t>23/04/18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54D8D54-7A61-CB48-B78A-56A3B95A568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x-none"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x-none"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x-none"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x-none" smtClean="0"/>
              <a:t>Click to edit Master text styles</a:t>
            </a:r>
          </a:p>
          <a:p>
            <a:pPr lvl="1" eaLnBrk="1" latinLnBrk="0" hangingPunct="1"/>
            <a:r>
              <a:rPr lang="x-none" smtClean="0"/>
              <a:t>Second level</a:t>
            </a:r>
          </a:p>
          <a:p>
            <a:pPr lvl="2" eaLnBrk="1" latinLnBrk="0" hangingPunct="1"/>
            <a:r>
              <a:rPr lang="x-none" smtClean="0"/>
              <a:t>Third level</a:t>
            </a:r>
          </a:p>
          <a:p>
            <a:pPr lvl="3" eaLnBrk="1" latinLnBrk="0" hangingPunct="1"/>
            <a:r>
              <a:rPr lang="x-none" smtClean="0"/>
              <a:t>Fourth level</a:t>
            </a:r>
          </a:p>
          <a:p>
            <a:pPr lvl="4" eaLnBrk="1" latinLnBrk="0" hangingPunct="1"/>
            <a:r>
              <a:rPr lang="x-none"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x-none" smtClean="0"/>
              <a:t>Click to edit Master text styles</a:t>
            </a:r>
          </a:p>
          <a:p>
            <a:pPr lvl="1" eaLnBrk="1" latinLnBrk="0" hangingPunct="1"/>
            <a:r>
              <a:rPr lang="x-none" smtClean="0"/>
              <a:t>Second level</a:t>
            </a:r>
          </a:p>
          <a:p>
            <a:pPr lvl="2" eaLnBrk="1" latinLnBrk="0" hangingPunct="1"/>
            <a:r>
              <a:rPr lang="x-none" smtClean="0"/>
              <a:t>Third level</a:t>
            </a:r>
          </a:p>
          <a:p>
            <a:pPr lvl="3" eaLnBrk="1" latinLnBrk="0" hangingPunct="1"/>
            <a:r>
              <a:rPr lang="x-none" smtClean="0"/>
              <a:t>Fourth level</a:t>
            </a:r>
          </a:p>
          <a:p>
            <a:pPr lvl="4" eaLnBrk="1" latinLnBrk="0" hangingPunct="1"/>
            <a:r>
              <a:rPr lang="x-none" smtClean="0"/>
              <a:t>Fifth level</a:t>
            </a:r>
            <a:endParaRPr kumimoji="0" lang="en-US"/>
          </a:p>
        </p:txBody>
      </p:sp>
      <p:sp>
        <p:nvSpPr>
          <p:cNvPr id="7" name="Date Placeholder 6"/>
          <p:cNvSpPr>
            <a:spLocks noGrp="1"/>
          </p:cNvSpPr>
          <p:nvPr>
            <p:ph type="dt" sz="half" idx="10"/>
          </p:nvPr>
        </p:nvSpPr>
        <p:spPr/>
        <p:txBody>
          <a:bodyPr/>
          <a:lstStyle>
            <a:extLst/>
          </a:lstStyle>
          <a:p>
            <a:fld id="{F6B45644-A97C-604C-9F50-F50AF5EE5FDE}" type="datetimeFigureOut">
              <a:rPr lang="en-US" smtClean="0"/>
              <a:t>23/04/18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54D8D54-7A61-CB48-B78A-56A3B95A568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x-none"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6B45644-A97C-604C-9F50-F50AF5EE5FDE}" type="datetimeFigureOut">
              <a:rPr lang="en-US" smtClean="0"/>
              <a:t>23/04/18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54D8D54-7A61-CB48-B78A-56A3B95A568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F6B45644-A97C-604C-9F50-F50AF5EE5FDE}" type="datetimeFigureOut">
              <a:rPr lang="en-US" smtClean="0"/>
              <a:t>23/04/18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54D8D54-7A61-CB48-B78A-56A3B95A5687}"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x-none"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x-none"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x-none" smtClean="0"/>
              <a:t>Click to edit Master text styles</a:t>
            </a:r>
          </a:p>
          <a:p>
            <a:pPr lvl="1" eaLnBrk="1" latinLnBrk="0" hangingPunct="1"/>
            <a:r>
              <a:rPr lang="x-none" smtClean="0"/>
              <a:t>Second level</a:t>
            </a:r>
          </a:p>
          <a:p>
            <a:pPr lvl="2" eaLnBrk="1" latinLnBrk="0" hangingPunct="1"/>
            <a:r>
              <a:rPr lang="x-none" smtClean="0"/>
              <a:t>Third level</a:t>
            </a:r>
          </a:p>
          <a:p>
            <a:pPr lvl="3" eaLnBrk="1" latinLnBrk="0" hangingPunct="1"/>
            <a:r>
              <a:rPr lang="x-none" smtClean="0"/>
              <a:t>Fourth level</a:t>
            </a:r>
          </a:p>
          <a:p>
            <a:pPr lvl="4" eaLnBrk="1" latinLnBrk="0" hangingPunct="1"/>
            <a:r>
              <a:rPr lang="x-none" smtClean="0"/>
              <a:t>Fifth level</a:t>
            </a:r>
            <a:endParaRPr kumimoji="0" lang="en-US"/>
          </a:p>
        </p:txBody>
      </p:sp>
      <p:sp>
        <p:nvSpPr>
          <p:cNvPr id="5" name="Date Placeholder 4"/>
          <p:cNvSpPr>
            <a:spLocks noGrp="1"/>
          </p:cNvSpPr>
          <p:nvPr>
            <p:ph type="dt" sz="half" idx="10"/>
          </p:nvPr>
        </p:nvSpPr>
        <p:spPr/>
        <p:txBody>
          <a:bodyPr/>
          <a:lstStyle>
            <a:extLst/>
          </a:lstStyle>
          <a:p>
            <a:fld id="{F6B45644-A97C-604C-9F50-F50AF5EE5FDE}" type="datetimeFigureOut">
              <a:rPr lang="en-US" smtClean="0"/>
              <a:t>23/04/18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54D8D54-7A61-CB48-B78A-56A3B95A568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x-none"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F6B45644-A97C-604C-9F50-F50AF5EE5FDE}" type="datetimeFigureOut">
              <a:rPr lang="en-US" smtClean="0"/>
              <a:t>23/04/18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54D8D54-7A61-CB48-B78A-56A3B95A5687}"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x-none" smtClean="0"/>
              <a:t>Drag picture to placeholder or click icon to add</a:t>
            </a:r>
            <a:endParaRPr kumimoji="0" lang="en-US" dirty="0"/>
          </a:p>
        </p:txBody>
      </p:sp>
      <p:sp>
        <p:nvSpPr>
          <p:cNvPr id="9" name="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x-none"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x-none"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x-none" smtClean="0"/>
              <a:t>Click to edit Master text styles</a:t>
            </a:r>
          </a:p>
          <a:p>
            <a:pPr lvl="1" eaLnBrk="1" latinLnBrk="0" hangingPunct="1"/>
            <a:r>
              <a:rPr kumimoji="0" lang="x-none" smtClean="0"/>
              <a:t>Second level</a:t>
            </a:r>
          </a:p>
          <a:p>
            <a:pPr lvl="2" eaLnBrk="1" latinLnBrk="0" hangingPunct="1"/>
            <a:r>
              <a:rPr kumimoji="0" lang="x-none" smtClean="0"/>
              <a:t>Third level</a:t>
            </a:r>
          </a:p>
          <a:p>
            <a:pPr lvl="3" eaLnBrk="1" latinLnBrk="0" hangingPunct="1"/>
            <a:r>
              <a:rPr kumimoji="0" lang="x-none" smtClean="0"/>
              <a:t>Fourth level</a:t>
            </a:r>
          </a:p>
          <a:p>
            <a:pPr lvl="4" eaLnBrk="1" latinLnBrk="0" hangingPunct="1"/>
            <a:r>
              <a:rPr kumimoji="0" lang="x-none"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6B45644-A97C-604C-9F50-F50AF5EE5FDE}" type="datetimeFigureOut">
              <a:rPr lang="en-US" smtClean="0"/>
              <a:t>23/04/18</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54D8D54-7A61-CB48-B78A-56A3B95A5687}"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33" r:id="rId1"/>
    <p:sldLayoutId id="2147483934" r:id="rId2"/>
    <p:sldLayoutId id="2147483935" r:id="rId3"/>
    <p:sldLayoutId id="2147483936" r:id="rId4"/>
    <p:sldLayoutId id="2147483937" r:id="rId5"/>
    <p:sldLayoutId id="2147483938" r:id="rId6"/>
    <p:sldLayoutId id="2147483939" r:id="rId7"/>
    <p:sldLayoutId id="2147483940" r:id="rId8"/>
    <p:sldLayoutId id="2147483941" r:id="rId9"/>
    <p:sldLayoutId id="2147483942" r:id="rId10"/>
    <p:sldLayoutId id="214748394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chart" Target="../charts/char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chart" Target="../charts/char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chart" Target="../charts/char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chart" Target="../charts/chart4.xml"/><Relationship Id="rId3" Type="http://schemas.openxmlformats.org/officeDocument/2006/relationships/chart" Target="../charts/char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chart" Target="../charts/char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chart" Target="../charts/char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chart" Target="../charts/char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chart" Target="../charts/char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432560" y="1820935"/>
            <a:ext cx="7406640" cy="1472184"/>
          </a:xfrm>
        </p:spPr>
        <p:txBody>
          <a:bodyPr>
            <a:normAutofit fontScale="90000"/>
          </a:bodyPr>
          <a:lstStyle/>
          <a:p>
            <a:r>
              <a:rPr lang="en-US" dirty="0" smtClean="0">
                <a:solidFill>
                  <a:srgbClr val="FF0000"/>
                </a:solidFill>
              </a:rPr>
              <a:t>Domestic Technology and Homemakers- </a:t>
            </a:r>
            <a:br>
              <a:rPr lang="en-US" dirty="0" smtClean="0">
                <a:solidFill>
                  <a:srgbClr val="FF0000"/>
                </a:solidFill>
              </a:rPr>
            </a:br>
            <a:r>
              <a:rPr lang="en-US" dirty="0">
                <a:solidFill>
                  <a:srgbClr val="FF0000"/>
                </a:solidFill>
              </a:rPr>
              <a:t/>
            </a:r>
            <a:br>
              <a:rPr lang="en-US" dirty="0">
                <a:solidFill>
                  <a:srgbClr val="FF0000"/>
                </a:solidFill>
              </a:rPr>
            </a:br>
            <a:r>
              <a:rPr lang="en-US" dirty="0" smtClean="0">
                <a:solidFill>
                  <a:srgbClr val="FF0000"/>
                </a:solidFill>
              </a:rPr>
              <a:t>An understanding of the coming in of technologies for homemakers</a:t>
            </a:r>
            <a:endParaRPr lang="en-US" dirty="0">
              <a:solidFill>
                <a:srgbClr val="FF0000"/>
              </a:solidFill>
            </a:endParaRPr>
          </a:p>
        </p:txBody>
      </p:sp>
      <p:sp>
        <p:nvSpPr>
          <p:cNvPr id="6" name="Subtitle 5"/>
          <p:cNvSpPr>
            <a:spLocks noGrp="1"/>
          </p:cNvSpPr>
          <p:nvPr>
            <p:ph type="subTitle" idx="1"/>
          </p:nvPr>
        </p:nvSpPr>
        <p:spPr>
          <a:xfrm>
            <a:off x="1432560" y="4287274"/>
            <a:ext cx="7406640" cy="1752600"/>
          </a:xfrm>
        </p:spPr>
        <p:txBody>
          <a:bodyPr>
            <a:noAutofit/>
          </a:bodyPr>
          <a:lstStyle/>
          <a:p>
            <a:pPr algn="r"/>
            <a:r>
              <a:rPr lang="en-US" sz="2400" dirty="0" smtClean="0"/>
              <a:t>By Devyanshi Agarwal</a:t>
            </a:r>
          </a:p>
          <a:p>
            <a:pPr algn="r"/>
            <a:r>
              <a:rPr lang="en-US" sz="2400" dirty="0" smtClean="0"/>
              <a:t>Aditi Mukherjee</a:t>
            </a:r>
          </a:p>
          <a:p>
            <a:pPr algn="r"/>
            <a:r>
              <a:rPr lang="en-US" sz="2400" dirty="0" smtClean="0"/>
              <a:t>Saba Khan</a:t>
            </a:r>
          </a:p>
          <a:p>
            <a:pPr algn="r"/>
            <a:r>
              <a:rPr lang="en-US" sz="2400" dirty="0" smtClean="0"/>
              <a:t>Meghna Singh</a:t>
            </a:r>
          </a:p>
          <a:p>
            <a:pPr algn="r"/>
            <a:r>
              <a:rPr lang="en-US" sz="2400" dirty="0" smtClean="0"/>
              <a:t>Shweta Jose  </a:t>
            </a:r>
            <a:endParaRPr lang="en-US" sz="2400" dirty="0"/>
          </a:p>
        </p:txBody>
      </p:sp>
    </p:spTree>
    <p:extLst>
      <p:ext uri="{BB962C8B-B14F-4D97-AF65-F5344CB8AC3E}">
        <p14:creationId xmlns:p14="http://schemas.microsoft.com/office/powerpoint/2010/main" val="1742308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32141" y="-273091"/>
            <a:ext cx="7406640" cy="1472184"/>
          </a:xfrm>
        </p:spPr>
        <p:txBody>
          <a:bodyPr/>
          <a:lstStyle/>
          <a:p>
            <a:r>
              <a:rPr lang="en-US" dirty="0" smtClean="0">
                <a:solidFill>
                  <a:srgbClr val="FF0000"/>
                </a:solidFill>
              </a:rPr>
              <a:t>Limitations</a:t>
            </a:r>
            <a:endParaRPr lang="en-US" dirty="0">
              <a:solidFill>
                <a:srgbClr val="FF0000"/>
              </a:solidFill>
            </a:endParaRPr>
          </a:p>
        </p:txBody>
      </p:sp>
      <p:sp>
        <p:nvSpPr>
          <p:cNvPr id="4" name="Subtitle 3"/>
          <p:cNvSpPr>
            <a:spLocks noGrp="1"/>
          </p:cNvSpPr>
          <p:nvPr>
            <p:ph type="subTitle" idx="1"/>
          </p:nvPr>
        </p:nvSpPr>
        <p:spPr>
          <a:xfrm>
            <a:off x="1432560" y="1264858"/>
            <a:ext cx="7406640" cy="1752600"/>
          </a:xfrm>
        </p:spPr>
        <p:txBody>
          <a:bodyPr>
            <a:noAutofit/>
          </a:bodyPr>
          <a:lstStyle/>
          <a:p>
            <a:pPr marL="370332" indent="-342900">
              <a:buFont typeface="Arial"/>
              <a:buChar char="•"/>
            </a:pPr>
            <a:r>
              <a:rPr lang="en-US" sz="2400" dirty="0" smtClean="0"/>
              <a:t>Unnecessary interference by gatekeeper in one case. </a:t>
            </a:r>
          </a:p>
          <a:p>
            <a:pPr marL="370332" indent="-342900">
              <a:buFont typeface="Arial"/>
              <a:buChar char="•"/>
            </a:pPr>
            <a:endParaRPr lang="en-US" sz="2400" dirty="0" smtClean="0"/>
          </a:p>
          <a:p>
            <a:pPr marL="370332" indent="-342900">
              <a:buFont typeface="Arial"/>
              <a:buChar char="•"/>
            </a:pPr>
            <a:r>
              <a:rPr lang="en-US" sz="2400" dirty="0" smtClean="0"/>
              <a:t>Some respondents were not comfortable to have their responses recorded.</a:t>
            </a:r>
          </a:p>
          <a:p>
            <a:pPr marL="370332" indent="-342900">
              <a:buFont typeface="Arial"/>
              <a:buChar char="•"/>
            </a:pPr>
            <a:endParaRPr lang="en-US" sz="2400" dirty="0"/>
          </a:p>
          <a:p>
            <a:pPr marL="370332" indent="-342900">
              <a:buFont typeface="Arial"/>
              <a:buChar char="•"/>
            </a:pPr>
            <a:r>
              <a:rPr lang="en-US" sz="2400" dirty="0" smtClean="0"/>
              <a:t>During telephonic interview, voice of respondents was not clear.</a:t>
            </a:r>
          </a:p>
          <a:p>
            <a:pPr marL="370332" indent="-342900">
              <a:buFont typeface="Arial"/>
              <a:buChar char="•"/>
            </a:pPr>
            <a:endParaRPr lang="en-US" sz="2400" dirty="0"/>
          </a:p>
          <a:p>
            <a:pPr marL="370332" indent="-342900">
              <a:buFont typeface="Arial"/>
              <a:buChar char="•"/>
            </a:pPr>
            <a:r>
              <a:rPr lang="en-US" sz="2400" dirty="0" smtClean="0"/>
              <a:t>Could not conduct interviews on Sunday, as respondents were busy. </a:t>
            </a:r>
          </a:p>
          <a:p>
            <a:pPr marL="370332" indent="-342900">
              <a:buFont typeface="Arial"/>
              <a:buChar char="•"/>
            </a:pPr>
            <a:endParaRPr lang="en-US" sz="2400" dirty="0"/>
          </a:p>
          <a:p>
            <a:pPr marL="370332" indent="-342900">
              <a:buFont typeface="Arial"/>
              <a:buChar char="•"/>
            </a:pPr>
            <a:r>
              <a:rPr lang="en-US" sz="2400" dirty="0" smtClean="0"/>
              <a:t>In face to face interview there was a lot of unnecessary rambling by the respondents. </a:t>
            </a:r>
          </a:p>
          <a:p>
            <a:pPr marL="370332" indent="-342900">
              <a:buFont typeface="Arial"/>
              <a:buChar char="•"/>
            </a:pPr>
            <a:endParaRPr lang="en-US" sz="2400" dirty="0"/>
          </a:p>
        </p:txBody>
      </p:sp>
    </p:spTree>
    <p:extLst>
      <p:ext uri="{BB962C8B-B14F-4D97-AF65-F5344CB8AC3E}">
        <p14:creationId xmlns:p14="http://schemas.microsoft.com/office/powerpoint/2010/main" val="539336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432560" y="114116"/>
            <a:ext cx="7406640" cy="1472184"/>
          </a:xfrm>
        </p:spPr>
        <p:txBody>
          <a:bodyPr/>
          <a:lstStyle/>
          <a:p>
            <a:r>
              <a:rPr lang="en-US" dirty="0" smtClean="0">
                <a:solidFill>
                  <a:srgbClr val="FF0000"/>
                </a:solidFill>
              </a:rPr>
              <a:t>Data Collection and Observation </a:t>
            </a:r>
            <a:endParaRPr lang="en-US" dirty="0">
              <a:solidFill>
                <a:srgbClr val="FF0000"/>
              </a:solidFill>
            </a:endParaRPr>
          </a:p>
        </p:txBody>
      </p:sp>
      <p:sp>
        <p:nvSpPr>
          <p:cNvPr id="5" name="Subtitle 4"/>
          <p:cNvSpPr>
            <a:spLocks noGrp="1"/>
          </p:cNvSpPr>
          <p:nvPr>
            <p:ph type="subTitle" idx="1"/>
          </p:nvPr>
        </p:nvSpPr>
        <p:spPr>
          <a:xfrm>
            <a:off x="1432560" y="1802144"/>
            <a:ext cx="7406640" cy="1752600"/>
          </a:xfrm>
        </p:spPr>
        <p:txBody>
          <a:bodyPr>
            <a:noAutofit/>
          </a:bodyPr>
          <a:lstStyle/>
          <a:p>
            <a:r>
              <a:rPr lang="en-US" sz="2000" dirty="0" smtClean="0"/>
              <a:t>For our research we used the semi structured interview method to obtain our responses. </a:t>
            </a:r>
          </a:p>
          <a:p>
            <a:endParaRPr lang="en-US" sz="2000" dirty="0"/>
          </a:p>
          <a:p>
            <a:r>
              <a:rPr lang="en-US" sz="2000" dirty="0" smtClean="0"/>
              <a:t>We conducted our research in two localities</a:t>
            </a:r>
          </a:p>
          <a:p>
            <a:pPr marL="541782" indent="-514350">
              <a:buAutoNum type="arabicPeriod"/>
            </a:pPr>
            <a:r>
              <a:rPr lang="en-US" sz="2000" dirty="0" smtClean="0"/>
              <a:t>M.S. </a:t>
            </a:r>
            <a:r>
              <a:rPr lang="en-US" sz="2000" dirty="0" smtClean="0"/>
              <a:t>Apartments, </a:t>
            </a:r>
            <a:r>
              <a:rPr lang="en-US" sz="2000" dirty="0" smtClean="0"/>
              <a:t>Kasturba Gandhi Marg</a:t>
            </a:r>
          </a:p>
          <a:p>
            <a:pPr marL="541782" indent="-514350">
              <a:buAutoNum type="arabicPeriod"/>
            </a:pPr>
            <a:r>
              <a:rPr lang="en-US" sz="2000" dirty="0" smtClean="0"/>
              <a:t>Nirman Apartments, Mayur Vihar. </a:t>
            </a:r>
          </a:p>
          <a:p>
            <a:pPr marL="541782" indent="-514350">
              <a:buAutoNum type="arabicPeriod"/>
            </a:pPr>
            <a:endParaRPr lang="en-US" sz="2000" dirty="0"/>
          </a:p>
          <a:p>
            <a:r>
              <a:rPr lang="en-US" sz="2000" dirty="0" smtClean="0"/>
              <a:t>We also took the help of voice recordings in our interview. The presence of two gatekeepers in the respective colonies helped us to approach the respondents.</a:t>
            </a:r>
          </a:p>
          <a:p>
            <a:endParaRPr lang="en-US" sz="2000" dirty="0"/>
          </a:p>
          <a:p>
            <a:r>
              <a:rPr lang="en-US" sz="2000" dirty="0" smtClean="0"/>
              <a:t>We also took telephonic interviews of some respondents who were busy to be physically present to give the interviews. </a:t>
            </a:r>
          </a:p>
          <a:p>
            <a:endParaRPr lang="en-US" sz="2000" dirty="0"/>
          </a:p>
          <a:p>
            <a:endParaRPr lang="en-US" sz="2000" dirty="0"/>
          </a:p>
        </p:txBody>
      </p:sp>
    </p:spTree>
    <p:extLst>
      <p:ext uri="{BB962C8B-B14F-4D97-AF65-F5344CB8AC3E}">
        <p14:creationId xmlns:p14="http://schemas.microsoft.com/office/powerpoint/2010/main" val="32115604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46339" y="2419314"/>
            <a:ext cx="7498080" cy="1143000"/>
          </a:xfrm>
        </p:spPr>
        <p:txBody>
          <a:bodyPr>
            <a:noAutofit/>
          </a:bodyPr>
          <a:lstStyle/>
          <a:p>
            <a:r>
              <a:rPr lang="en-US" sz="7200" dirty="0" smtClean="0">
                <a:solidFill>
                  <a:srgbClr val="FF0000"/>
                </a:solidFill>
              </a:rPr>
              <a:t>Analysis and Interpretation </a:t>
            </a:r>
            <a:endParaRPr lang="en-US" sz="7200" dirty="0">
              <a:solidFill>
                <a:srgbClr val="FF0000"/>
              </a:solidFill>
            </a:endParaRPr>
          </a:p>
        </p:txBody>
      </p:sp>
    </p:spTree>
    <p:extLst>
      <p:ext uri="{BB962C8B-B14F-4D97-AF65-F5344CB8AC3E}">
        <p14:creationId xmlns:p14="http://schemas.microsoft.com/office/powerpoint/2010/main" val="242894940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4819" y="436946"/>
            <a:ext cx="8229600" cy="1363019"/>
          </a:xfrm>
        </p:spPr>
        <p:txBody>
          <a:bodyPr>
            <a:normAutofit fontScale="90000"/>
          </a:bodyPr>
          <a:lstStyle/>
          <a:p>
            <a:r>
              <a:rPr lang="en-US" dirty="0" smtClean="0"/>
              <a:t>Q1. Are you active on any social media websites such as Whatsapp/Facebook?</a:t>
            </a:r>
            <a:endParaRPr lang="en-US" dirty="0"/>
          </a:p>
        </p:txBody>
      </p:sp>
      <p:graphicFrame>
        <p:nvGraphicFramePr>
          <p:cNvPr id="4" name="Chart 3"/>
          <p:cNvGraphicFramePr/>
          <p:nvPr>
            <p:extLst>
              <p:ext uri="{D42A27DB-BD31-4B8C-83A1-F6EECF244321}">
                <p14:modId xmlns:p14="http://schemas.microsoft.com/office/powerpoint/2010/main" val="2780208394"/>
              </p:ext>
            </p:extLst>
          </p:nvPr>
        </p:nvGraphicFramePr>
        <p:xfrm>
          <a:off x="1338231" y="2403201"/>
          <a:ext cx="7018876"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9258234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Q2. How </a:t>
            </a:r>
            <a:r>
              <a:rPr lang="en-US" dirty="0"/>
              <a:t>much time in a day do you spend on social media?</a:t>
            </a:r>
          </a:p>
        </p:txBody>
      </p:sp>
      <p:graphicFrame>
        <p:nvGraphicFramePr>
          <p:cNvPr id="3" name="Chart 2"/>
          <p:cNvGraphicFramePr/>
          <p:nvPr>
            <p:extLst>
              <p:ext uri="{D42A27DB-BD31-4B8C-83A1-F6EECF244321}">
                <p14:modId xmlns:p14="http://schemas.microsoft.com/office/powerpoint/2010/main" val="2390912574"/>
              </p:ext>
            </p:extLst>
          </p:nvPr>
        </p:nvGraphicFramePr>
        <p:xfrm>
          <a:off x="1524000" y="1792982"/>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9380028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6542" y="506765"/>
            <a:ext cx="8229600" cy="1143000"/>
          </a:xfrm>
        </p:spPr>
        <p:txBody>
          <a:bodyPr>
            <a:normAutofit fontScale="90000"/>
          </a:bodyPr>
          <a:lstStyle/>
          <a:p>
            <a:r>
              <a:rPr lang="en-US" dirty="0" smtClean="0"/>
              <a:t>Q3. Do you prefer online or manual shopping?</a:t>
            </a:r>
            <a:br>
              <a:rPr lang="en-US" dirty="0" smtClean="0"/>
            </a:br>
            <a:endParaRPr lang="en-US" dirty="0"/>
          </a:p>
        </p:txBody>
      </p:sp>
      <p:graphicFrame>
        <p:nvGraphicFramePr>
          <p:cNvPr id="3" name="Chart 2"/>
          <p:cNvGraphicFramePr/>
          <p:nvPr>
            <p:extLst>
              <p:ext uri="{D42A27DB-BD31-4B8C-83A1-F6EECF244321}">
                <p14:modId xmlns:p14="http://schemas.microsoft.com/office/powerpoint/2010/main" val="4105571003"/>
              </p:ext>
            </p:extLst>
          </p:nvPr>
        </p:nvGraphicFramePr>
        <p:xfrm>
          <a:off x="1338230" y="1813620"/>
          <a:ext cx="6841642" cy="415342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5159829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0198" y="274638"/>
            <a:ext cx="8229600" cy="1350254"/>
          </a:xfrm>
        </p:spPr>
        <p:txBody>
          <a:bodyPr>
            <a:normAutofit fontScale="90000"/>
          </a:bodyPr>
          <a:lstStyle/>
          <a:p>
            <a:r>
              <a:rPr lang="en-US" dirty="0" smtClean="0"/>
              <a:t>Q4. Do you use the internet to help you with your children’s projects?</a:t>
            </a:r>
            <a:endParaRPr lang="en-US" dirty="0"/>
          </a:p>
        </p:txBody>
      </p:sp>
      <p:graphicFrame>
        <p:nvGraphicFramePr>
          <p:cNvPr id="3" name="Chart 2"/>
          <p:cNvGraphicFramePr/>
          <p:nvPr>
            <p:extLst>
              <p:ext uri="{D42A27DB-BD31-4B8C-83A1-F6EECF244321}">
                <p14:modId xmlns:p14="http://schemas.microsoft.com/office/powerpoint/2010/main" val="1842458655"/>
              </p:ext>
            </p:extLst>
          </p:nvPr>
        </p:nvGraphicFramePr>
        <p:xfrm>
          <a:off x="1024156" y="2407438"/>
          <a:ext cx="7662644" cy="420478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p:nvPr>
            <p:extLst>
              <p:ext uri="{D42A27DB-BD31-4B8C-83A1-F6EECF244321}">
                <p14:modId xmlns:p14="http://schemas.microsoft.com/office/powerpoint/2010/main" val="2513412676"/>
              </p:ext>
            </p:extLst>
          </p:nvPr>
        </p:nvGraphicFramePr>
        <p:xfrm>
          <a:off x="1442068" y="2038764"/>
          <a:ext cx="6096000" cy="406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8529059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1920" y="469784"/>
            <a:ext cx="8229600" cy="1143000"/>
          </a:xfrm>
        </p:spPr>
        <p:txBody>
          <a:bodyPr>
            <a:normAutofit fontScale="90000"/>
          </a:bodyPr>
          <a:lstStyle/>
          <a:p>
            <a:r>
              <a:rPr lang="en-US" dirty="0" smtClean="0"/>
              <a:t>Q5. Do you think that the percentage of women who use technology has increased with time ?</a:t>
            </a:r>
            <a:endParaRPr lang="en-US" dirty="0"/>
          </a:p>
        </p:txBody>
      </p:sp>
      <p:graphicFrame>
        <p:nvGraphicFramePr>
          <p:cNvPr id="3" name="Chart 2"/>
          <p:cNvGraphicFramePr/>
          <p:nvPr>
            <p:extLst>
              <p:ext uri="{D42A27DB-BD31-4B8C-83A1-F6EECF244321}">
                <p14:modId xmlns:p14="http://schemas.microsoft.com/office/powerpoint/2010/main" val="1336185359"/>
              </p:ext>
            </p:extLst>
          </p:nvPr>
        </p:nvGraphicFramePr>
        <p:xfrm>
          <a:off x="1524000" y="2257237"/>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477235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Q6. Who makes the final decision when you buy household items?</a:t>
            </a:r>
            <a:endParaRPr lang="en-US" dirty="0"/>
          </a:p>
        </p:txBody>
      </p:sp>
      <p:graphicFrame>
        <p:nvGraphicFramePr>
          <p:cNvPr id="3" name="Chart 2"/>
          <p:cNvGraphicFramePr/>
          <p:nvPr>
            <p:extLst>
              <p:ext uri="{D42A27DB-BD31-4B8C-83A1-F6EECF244321}">
                <p14:modId xmlns:p14="http://schemas.microsoft.com/office/powerpoint/2010/main" val="3286386141"/>
              </p:ext>
            </p:extLst>
          </p:nvPr>
        </p:nvGraphicFramePr>
        <p:xfrm>
          <a:off x="1477628" y="2075493"/>
          <a:ext cx="6264985" cy="421843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344663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0198" y="547729"/>
            <a:ext cx="8229600" cy="1143000"/>
          </a:xfrm>
        </p:spPr>
        <p:txBody>
          <a:bodyPr>
            <a:normAutofit fontScale="90000"/>
          </a:bodyPr>
          <a:lstStyle/>
          <a:p>
            <a:r>
              <a:rPr lang="en-US" dirty="0" smtClean="0"/>
              <a:t>Q7. Has the coming in of technology allowed you to indulge in any kind of hobby?</a:t>
            </a:r>
            <a:endParaRPr lang="en-US" dirty="0"/>
          </a:p>
        </p:txBody>
      </p:sp>
      <p:graphicFrame>
        <p:nvGraphicFramePr>
          <p:cNvPr id="3" name="Chart 2"/>
          <p:cNvGraphicFramePr/>
          <p:nvPr>
            <p:extLst>
              <p:ext uri="{D42A27DB-BD31-4B8C-83A1-F6EECF244321}">
                <p14:modId xmlns:p14="http://schemas.microsoft.com/office/powerpoint/2010/main" val="3298727354"/>
              </p:ext>
            </p:extLst>
          </p:nvPr>
        </p:nvGraphicFramePr>
        <p:xfrm>
          <a:off x="1524000" y="2263398"/>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32102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rgbClr val="FF0000"/>
                </a:solidFill>
              </a:rPr>
              <a:t>Acknowledgment</a:t>
            </a:r>
            <a:endParaRPr lang="en-US" dirty="0">
              <a:solidFill>
                <a:srgbClr val="FF0000"/>
              </a:solidFill>
            </a:endParaRPr>
          </a:p>
        </p:txBody>
      </p:sp>
      <p:sp>
        <p:nvSpPr>
          <p:cNvPr id="5" name="Subtitle 4"/>
          <p:cNvSpPr>
            <a:spLocks noGrp="1"/>
          </p:cNvSpPr>
          <p:nvPr>
            <p:ph type="subTitle" idx="1"/>
          </p:nvPr>
        </p:nvSpPr>
        <p:spPr>
          <a:xfrm>
            <a:off x="1432560" y="2191428"/>
            <a:ext cx="7406640" cy="1752600"/>
          </a:xfrm>
        </p:spPr>
        <p:txBody>
          <a:bodyPr>
            <a:noAutofit/>
          </a:bodyPr>
          <a:lstStyle/>
          <a:p>
            <a:r>
              <a:rPr lang="en-US" sz="3600" dirty="0" smtClean="0"/>
              <a:t>We would like to thank Mrs. Amrita Shastry and all our teachers for their constant support and guidance. We would also like to thank our respondents for taking out time from their busy schedules and answering all our questions patiently. </a:t>
            </a:r>
            <a:endParaRPr lang="en-US" sz="3600" dirty="0"/>
          </a:p>
        </p:txBody>
      </p:sp>
    </p:spTree>
    <p:extLst>
      <p:ext uri="{BB962C8B-B14F-4D97-AF65-F5344CB8AC3E}">
        <p14:creationId xmlns:p14="http://schemas.microsoft.com/office/powerpoint/2010/main" val="221483992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4365" y="656966"/>
            <a:ext cx="8229600" cy="1143000"/>
          </a:xfrm>
        </p:spPr>
        <p:txBody>
          <a:bodyPr>
            <a:normAutofit fontScale="90000"/>
          </a:bodyPr>
          <a:lstStyle/>
          <a:p>
            <a:r>
              <a:rPr lang="en-US" dirty="0" smtClean="0"/>
              <a:t>Q8. Have </a:t>
            </a:r>
            <a:r>
              <a:rPr lang="en-US" dirty="0"/>
              <a:t>you brought any appliances that were in vogue but now are of no use to you?</a:t>
            </a:r>
          </a:p>
        </p:txBody>
      </p:sp>
      <p:graphicFrame>
        <p:nvGraphicFramePr>
          <p:cNvPr id="5" name="Chart 4"/>
          <p:cNvGraphicFramePr/>
          <p:nvPr>
            <p:extLst>
              <p:ext uri="{D42A27DB-BD31-4B8C-83A1-F6EECF244321}">
                <p14:modId xmlns:p14="http://schemas.microsoft.com/office/powerpoint/2010/main" val="3007133913"/>
              </p:ext>
            </p:extLst>
          </p:nvPr>
        </p:nvGraphicFramePr>
        <p:xfrm>
          <a:off x="1174365" y="2257865"/>
          <a:ext cx="7305641"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128301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7269" y="451229"/>
            <a:ext cx="7772400" cy="1470025"/>
          </a:xfrm>
        </p:spPr>
        <p:txBody>
          <a:bodyPr/>
          <a:lstStyle/>
          <a:p>
            <a:r>
              <a:rPr lang="en-US" dirty="0" smtClean="0">
                <a:solidFill>
                  <a:schemeClr val="accent3"/>
                </a:solidFill>
              </a:rPr>
              <a:t>Q9.What kind of gadgets do you use on a daily basis?  </a:t>
            </a:r>
            <a:endParaRPr lang="en-US" dirty="0">
              <a:solidFill>
                <a:schemeClr val="accent3"/>
              </a:solidFill>
            </a:endParaRPr>
          </a:p>
        </p:txBody>
      </p:sp>
      <p:sp>
        <p:nvSpPr>
          <p:cNvPr id="4" name="Subtitle 3"/>
          <p:cNvSpPr>
            <a:spLocks noGrp="1"/>
          </p:cNvSpPr>
          <p:nvPr>
            <p:ph type="subTitle" idx="1"/>
          </p:nvPr>
        </p:nvSpPr>
        <p:spPr>
          <a:xfrm>
            <a:off x="1365541" y="2862108"/>
            <a:ext cx="7524128" cy="1752600"/>
          </a:xfrm>
        </p:spPr>
        <p:txBody>
          <a:bodyPr>
            <a:noAutofit/>
          </a:bodyPr>
          <a:lstStyle/>
          <a:p>
            <a:r>
              <a:rPr lang="en-US" sz="3600" dirty="0" smtClean="0">
                <a:solidFill>
                  <a:schemeClr val="tx1"/>
                </a:solidFill>
              </a:rPr>
              <a:t>Most of the women said that they used Fridges, Air conditioners, Washing Machines, Mixer Grinders, Televisions and Mobile Phones on a daily basis. </a:t>
            </a:r>
            <a:endParaRPr lang="en-US" sz="3600" dirty="0">
              <a:solidFill>
                <a:schemeClr val="tx1"/>
              </a:solidFill>
            </a:endParaRPr>
          </a:p>
        </p:txBody>
      </p:sp>
    </p:spTree>
    <p:extLst>
      <p:ext uri="{BB962C8B-B14F-4D97-AF65-F5344CB8AC3E}">
        <p14:creationId xmlns:p14="http://schemas.microsoft.com/office/powerpoint/2010/main" val="1693958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45671" y="396297"/>
            <a:ext cx="7772400" cy="1470025"/>
          </a:xfrm>
        </p:spPr>
        <p:txBody>
          <a:bodyPr>
            <a:normAutofit fontScale="90000"/>
          </a:bodyPr>
          <a:lstStyle/>
          <a:p>
            <a:r>
              <a:rPr lang="en-US" dirty="0" smtClean="0">
                <a:solidFill>
                  <a:schemeClr val="accent3"/>
                </a:solidFill>
              </a:rPr>
              <a:t>Q10. How do you think technology has changed from your mother’s generation to yours?</a:t>
            </a:r>
            <a:endParaRPr lang="en-US" dirty="0">
              <a:solidFill>
                <a:schemeClr val="accent3"/>
              </a:solidFill>
            </a:endParaRPr>
          </a:p>
        </p:txBody>
      </p:sp>
      <p:sp>
        <p:nvSpPr>
          <p:cNvPr id="3" name="Content Placeholder 2"/>
          <p:cNvSpPr>
            <a:spLocks noGrp="1"/>
          </p:cNvSpPr>
          <p:nvPr>
            <p:ph type="subTitle" idx="1"/>
          </p:nvPr>
        </p:nvSpPr>
        <p:spPr>
          <a:xfrm>
            <a:off x="1133399" y="2548054"/>
            <a:ext cx="7592403" cy="1752600"/>
          </a:xfrm>
        </p:spPr>
        <p:txBody>
          <a:bodyPr>
            <a:noAutofit/>
          </a:bodyPr>
          <a:lstStyle/>
          <a:p>
            <a:r>
              <a:rPr lang="en-US" dirty="0" smtClean="0">
                <a:solidFill>
                  <a:srgbClr val="000000"/>
                </a:solidFill>
              </a:rPr>
              <a:t>All the women agreed that there has been a drastic change in technology from their mother’s generation to theirs. They mentioned how in their mother’s generation everything had to be done manually, from washing clothes and cleaning to grinding spices but with the coming in of technology a lot has changed and their life has become easier. </a:t>
            </a:r>
            <a:endParaRPr lang="en-US" dirty="0">
              <a:solidFill>
                <a:srgbClr val="000000"/>
              </a:solidFill>
            </a:endParaRPr>
          </a:p>
        </p:txBody>
      </p:sp>
    </p:spTree>
    <p:extLst>
      <p:ext uri="{BB962C8B-B14F-4D97-AF65-F5344CB8AC3E}">
        <p14:creationId xmlns:p14="http://schemas.microsoft.com/office/powerpoint/2010/main" val="26174227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71600" y="560151"/>
            <a:ext cx="6963702" cy="1470025"/>
          </a:xfrm>
        </p:spPr>
        <p:txBody>
          <a:bodyPr>
            <a:normAutofit fontScale="90000"/>
          </a:bodyPr>
          <a:lstStyle/>
          <a:p>
            <a:r>
              <a:rPr lang="en-US" dirty="0" smtClean="0">
                <a:solidFill>
                  <a:srgbClr val="C32D2E"/>
                </a:solidFill>
              </a:rPr>
              <a:t>Q11. Do you think that the coming in of technology has decreased your workload?</a:t>
            </a:r>
            <a:endParaRPr lang="en-US" dirty="0">
              <a:solidFill>
                <a:srgbClr val="C32D2E"/>
              </a:solidFill>
            </a:endParaRPr>
          </a:p>
        </p:txBody>
      </p:sp>
      <p:sp>
        <p:nvSpPr>
          <p:cNvPr id="5" name="Subtitle 4"/>
          <p:cNvSpPr>
            <a:spLocks noGrp="1"/>
          </p:cNvSpPr>
          <p:nvPr>
            <p:ph type="subTitle" idx="1"/>
          </p:nvPr>
        </p:nvSpPr>
        <p:spPr>
          <a:xfrm>
            <a:off x="1371600" y="3094237"/>
            <a:ext cx="6400800" cy="1752600"/>
          </a:xfrm>
        </p:spPr>
        <p:txBody>
          <a:bodyPr/>
          <a:lstStyle/>
          <a:p>
            <a:r>
              <a:rPr lang="en-US" dirty="0" smtClean="0">
                <a:solidFill>
                  <a:schemeClr val="tx1"/>
                </a:solidFill>
              </a:rPr>
              <a:t>A. All the women agreed that with the coming in of technology, their workload was reduced</a:t>
            </a:r>
            <a:r>
              <a:rPr lang="en-US" dirty="0" smtClean="0"/>
              <a:t>. </a:t>
            </a:r>
            <a:endParaRPr lang="en-US" dirty="0"/>
          </a:p>
        </p:txBody>
      </p:sp>
    </p:spTree>
    <p:extLst>
      <p:ext uri="{BB962C8B-B14F-4D97-AF65-F5344CB8AC3E}">
        <p14:creationId xmlns:p14="http://schemas.microsoft.com/office/powerpoint/2010/main" val="29049252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46090" y="368988"/>
            <a:ext cx="7772400" cy="1470025"/>
          </a:xfrm>
        </p:spPr>
        <p:txBody>
          <a:bodyPr/>
          <a:lstStyle/>
          <a:p>
            <a:r>
              <a:rPr lang="en-US" dirty="0" smtClean="0">
                <a:solidFill>
                  <a:srgbClr val="C32D2E"/>
                </a:solidFill>
              </a:rPr>
              <a:t>Q12. How do you spend your free time?</a:t>
            </a:r>
            <a:endParaRPr lang="en-US" dirty="0">
              <a:solidFill>
                <a:srgbClr val="C32D2E"/>
              </a:solidFill>
            </a:endParaRPr>
          </a:p>
        </p:txBody>
      </p:sp>
      <p:sp>
        <p:nvSpPr>
          <p:cNvPr id="4" name="Subtitle 3"/>
          <p:cNvSpPr>
            <a:spLocks noGrp="1"/>
          </p:cNvSpPr>
          <p:nvPr>
            <p:ph type="subTitle" idx="1"/>
          </p:nvPr>
        </p:nvSpPr>
        <p:spPr>
          <a:xfrm>
            <a:off x="1179870" y="2493036"/>
            <a:ext cx="8138620" cy="1752600"/>
          </a:xfrm>
        </p:spPr>
        <p:txBody>
          <a:bodyPr>
            <a:noAutofit/>
          </a:bodyPr>
          <a:lstStyle/>
          <a:p>
            <a:r>
              <a:rPr lang="en-US" sz="3600" dirty="0" smtClean="0">
                <a:solidFill>
                  <a:srgbClr val="000000"/>
                </a:solidFill>
              </a:rPr>
              <a:t>Most of the women answered that they spent their free time watching television, walking and resting. A lot of women said that they did not get much free time since they were busy with children’s work and cooking for the family. </a:t>
            </a:r>
            <a:endParaRPr lang="en-US" sz="3600" dirty="0">
              <a:solidFill>
                <a:srgbClr val="000000"/>
              </a:solidFill>
            </a:endParaRPr>
          </a:p>
        </p:txBody>
      </p:sp>
    </p:spTree>
    <p:extLst>
      <p:ext uri="{BB962C8B-B14F-4D97-AF65-F5344CB8AC3E}">
        <p14:creationId xmlns:p14="http://schemas.microsoft.com/office/powerpoint/2010/main" val="299402705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32979" y="-245467"/>
            <a:ext cx="7499292" cy="1173978"/>
          </a:xfrm>
        </p:spPr>
        <p:txBody>
          <a:bodyPr>
            <a:normAutofit/>
          </a:bodyPr>
          <a:lstStyle/>
          <a:p>
            <a:pPr algn="ctr"/>
            <a:r>
              <a:rPr lang="en-US" sz="4800" dirty="0" smtClean="0">
                <a:solidFill>
                  <a:srgbClr val="C0504D"/>
                </a:solidFill>
              </a:rPr>
              <a:t> </a:t>
            </a:r>
            <a:r>
              <a:rPr lang="en-US" dirty="0" smtClean="0">
                <a:solidFill>
                  <a:srgbClr val="FF0000"/>
                </a:solidFill>
              </a:rPr>
              <a:t>Interpretation</a:t>
            </a:r>
            <a:endParaRPr lang="en-US" dirty="0">
              <a:solidFill>
                <a:srgbClr val="FF0000"/>
              </a:solidFill>
            </a:endParaRPr>
          </a:p>
        </p:txBody>
      </p:sp>
      <p:sp>
        <p:nvSpPr>
          <p:cNvPr id="5" name="Subtitle 4"/>
          <p:cNvSpPr>
            <a:spLocks noGrp="1"/>
          </p:cNvSpPr>
          <p:nvPr>
            <p:ph type="subTitle" idx="1"/>
          </p:nvPr>
        </p:nvSpPr>
        <p:spPr>
          <a:xfrm>
            <a:off x="1365539" y="1292829"/>
            <a:ext cx="7428539" cy="1752600"/>
          </a:xfrm>
        </p:spPr>
        <p:txBody>
          <a:bodyPr>
            <a:noAutofit/>
          </a:bodyPr>
          <a:lstStyle/>
          <a:p>
            <a:r>
              <a:rPr lang="en-US" sz="2400" dirty="0" smtClean="0">
                <a:solidFill>
                  <a:schemeClr val="tx1"/>
                </a:solidFill>
              </a:rPr>
              <a:t>Technology is useful for homemakers as it has enabled them to connect with their family members and friends and helped them with housework. However, a few respondents did mention the fact that they stopped using microwaves after they found out about its harmful effects. This shows that they don’t always accept technology uncritically. Sometimes, technologies which are projected to be useful are not, such as Roti makers and air fryers. </a:t>
            </a:r>
          </a:p>
          <a:p>
            <a:endParaRPr lang="en-US" sz="2400" dirty="0">
              <a:solidFill>
                <a:schemeClr val="tx1"/>
              </a:solidFill>
            </a:endParaRPr>
          </a:p>
          <a:p>
            <a:r>
              <a:rPr lang="en-US" sz="2400" dirty="0" smtClean="0">
                <a:solidFill>
                  <a:schemeClr val="tx1"/>
                </a:solidFill>
              </a:rPr>
              <a:t> All the women said that their workload was reduced with the coming in of technology. However, through probing and analysis it was found out that there has been a decrease as compared to the past, but not to a great extent.</a:t>
            </a:r>
          </a:p>
          <a:p>
            <a:endParaRPr lang="en-US" sz="2400" dirty="0">
              <a:solidFill>
                <a:schemeClr val="tx1"/>
              </a:solidFill>
            </a:endParaRPr>
          </a:p>
        </p:txBody>
      </p:sp>
    </p:spTree>
    <p:extLst>
      <p:ext uri="{BB962C8B-B14F-4D97-AF65-F5344CB8AC3E}">
        <p14:creationId xmlns:p14="http://schemas.microsoft.com/office/powerpoint/2010/main" val="144892499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392851" y="1258540"/>
            <a:ext cx="7537783" cy="4401205"/>
          </a:xfrm>
          <a:prstGeom prst="rect">
            <a:avLst/>
          </a:prstGeom>
        </p:spPr>
        <p:txBody>
          <a:bodyPr wrap="square">
            <a:spAutoFit/>
          </a:bodyPr>
          <a:lstStyle/>
          <a:p>
            <a:r>
              <a:rPr lang="en-US" sz="2800" dirty="0"/>
              <a:t>Even though women were now more free as compared to the past, they are now expected to put that time in taking care of children and handling their school work. Most of them could not pursue their hobbies. In decision making, even when the decision was a joint one, the men took the decision in buying complex appliances. Here we see the power dynamics which operate in a patriarchal society where the realm of decision making is still primarily that of the </a:t>
            </a:r>
            <a:r>
              <a:rPr lang="en-US" sz="2800" dirty="0" smtClean="0"/>
              <a:t>husband. </a:t>
            </a:r>
            <a:endParaRPr lang="en-US" sz="2800" dirty="0"/>
          </a:p>
        </p:txBody>
      </p:sp>
    </p:spTree>
    <p:extLst>
      <p:ext uri="{BB962C8B-B14F-4D97-AF65-F5344CB8AC3E}">
        <p14:creationId xmlns:p14="http://schemas.microsoft.com/office/powerpoint/2010/main" val="4005123645"/>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FF0000"/>
                </a:solidFill>
              </a:rPr>
              <a:t>Conclusion</a:t>
            </a:r>
            <a:endParaRPr lang="en-US" dirty="0">
              <a:solidFill>
                <a:srgbClr val="FF0000"/>
              </a:solidFill>
            </a:endParaRPr>
          </a:p>
        </p:txBody>
      </p:sp>
      <p:sp>
        <p:nvSpPr>
          <p:cNvPr id="3" name="Subtitle 2"/>
          <p:cNvSpPr>
            <a:spLocks noGrp="1"/>
          </p:cNvSpPr>
          <p:nvPr>
            <p:ph type="subTitle" idx="1"/>
          </p:nvPr>
        </p:nvSpPr>
        <p:spPr>
          <a:xfrm>
            <a:off x="1432560" y="2136809"/>
            <a:ext cx="7406640" cy="1752600"/>
          </a:xfrm>
        </p:spPr>
        <p:txBody>
          <a:bodyPr>
            <a:noAutofit/>
          </a:bodyPr>
          <a:lstStyle/>
          <a:p>
            <a:r>
              <a:rPr lang="en-US" sz="3200" dirty="0" smtClean="0"/>
              <a:t>Hence, through our research it was found that technologies are not always useful for women. We also found that the coming in of technologies has not reduced the workload of homemakers to a great extent.  Patriarchal norms of our society still persists wherein decision making is primarily the domain of the husbands. </a:t>
            </a:r>
            <a:endParaRPr lang="en-US" sz="3200" dirty="0"/>
          </a:p>
        </p:txBody>
      </p:sp>
    </p:spTree>
    <p:extLst>
      <p:ext uri="{BB962C8B-B14F-4D97-AF65-F5344CB8AC3E}">
        <p14:creationId xmlns:p14="http://schemas.microsoft.com/office/powerpoint/2010/main" val="290026166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637284" y="2390776"/>
            <a:ext cx="7498080" cy="1143000"/>
          </a:xfrm>
        </p:spPr>
        <p:txBody>
          <a:bodyPr>
            <a:normAutofit/>
          </a:bodyPr>
          <a:lstStyle/>
          <a:p>
            <a:r>
              <a:rPr lang="en-US" sz="6600" dirty="0" smtClean="0"/>
              <a:t>Thank you</a:t>
            </a:r>
            <a:endParaRPr lang="en-US" sz="6600" dirty="0"/>
          </a:p>
        </p:txBody>
      </p:sp>
    </p:spTree>
    <p:extLst>
      <p:ext uri="{BB962C8B-B14F-4D97-AF65-F5344CB8AC3E}">
        <p14:creationId xmlns:p14="http://schemas.microsoft.com/office/powerpoint/2010/main" val="3545716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Introduction</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sz="2800" dirty="0" smtClean="0"/>
              <a:t>Domestic Technology is incorporation of applied science into home. </a:t>
            </a:r>
          </a:p>
          <a:p>
            <a:endParaRPr lang="en-US" sz="2800" dirty="0" smtClean="0"/>
          </a:p>
          <a:p>
            <a:r>
              <a:rPr lang="en-US" sz="2800" dirty="0" smtClean="0"/>
              <a:t>Domestic Technology claimed to decrease the workload by reducing time spent on household work. Although in reality this did not happen.</a:t>
            </a:r>
          </a:p>
          <a:p>
            <a:pPr marL="82296" indent="0">
              <a:buNone/>
            </a:pPr>
            <a:endParaRPr lang="en-US" sz="2800" dirty="0"/>
          </a:p>
          <a:p>
            <a:r>
              <a:rPr lang="en-US" sz="2800" dirty="0" smtClean="0"/>
              <a:t>By using their power as consumers, it is believed that women played extremely important role in shaping the history of electrical technology. </a:t>
            </a:r>
            <a:endParaRPr lang="en-US" sz="2800" dirty="0"/>
          </a:p>
        </p:txBody>
      </p:sp>
    </p:spTree>
    <p:extLst>
      <p:ext uri="{BB962C8B-B14F-4D97-AF65-F5344CB8AC3E}">
        <p14:creationId xmlns:p14="http://schemas.microsoft.com/office/powerpoint/2010/main" val="403839562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35608" y="3578723"/>
            <a:ext cx="7498080" cy="1143000"/>
          </a:xfrm>
        </p:spPr>
        <p:txBody>
          <a:bodyPr>
            <a:normAutofit fontScale="90000"/>
          </a:bodyPr>
          <a:lstStyle/>
          <a:p>
            <a:r>
              <a:rPr lang="en-US" sz="3100" dirty="0" smtClean="0"/>
              <a:t>* Introduction of electric appliances raised the minimum standard of household cleanliness</a:t>
            </a:r>
            <a:br>
              <a:rPr lang="en-US" sz="3100" dirty="0" smtClean="0"/>
            </a:br>
            <a:r>
              <a:rPr lang="en-US" sz="3100" dirty="0"/>
              <a:t/>
            </a:r>
            <a:br>
              <a:rPr lang="en-US" sz="3100" dirty="0"/>
            </a:br>
            <a:r>
              <a:rPr lang="en-US" sz="3100" dirty="0" smtClean="0"/>
              <a:t>* Ironically, the overall result of labour saving electrical appliances meant more work for women.</a:t>
            </a:r>
            <a:br>
              <a:rPr lang="en-US" sz="3100" dirty="0" smtClean="0"/>
            </a:br>
            <a:r>
              <a:rPr lang="en-US" sz="3100" dirty="0"/>
              <a:t/>
            </a:r>
            <a:br>
              <a:rPr lang="en-US" sz="3100" dirty="0"/>
            </a:br>
            <a:r>
              <a:rPr lang="en-US" sz="3100" dirty="0" smtClean="0"/>
              <a:t>*  The domestic division of labour by gender remains remarkably resistant to technological innovation.</a:t>
            </a:r>
            <a:br>
              <a:rPr lang="en-US" sz="3100" dirty="0" smtClean="0"/>
            </a:br>
            <a:r>
              <a:rPr lang="en-US" sz="3100" dirty="0"/>
              <a:t/>
            </a:r>
            <a:br>
              <a:rPr lang="en-US" sz="3100" dirty="0"/>
            </a:br>
            <a:r>
              <a:rPr lang="en-US" sz="3100" dirty="0" smtClean="0"/>
              <a:t>* Patriarchy was prevalent as it is the men who had the final say in decision making. </a:t>
            </a:r>
            <a:br>
              <a:rPr lang="en-US" sz="3100" dirty="0" smtClean="0"/>
            </a:br>
            <a:r>
              <a:rPr lang="en-US" sz="3100" dirty="0"/>
              <a:t/>
            </a:r>
            <a:br>
              <a:rPr lang="en-US" sz="3100" dirty="0"/>
            </a:br>
            <a:r>
              <a:rPr lang="en-US" sz="3100" dirty="0" smtClean="0"/>
              <a:t/>
            </a:r>
            <a:br>
              <a:rPr lang="en-US" sz="3100" dirty="0" smtClean="0"/>
            </a:br>
            <a:r>
              <a:rPr lang="en-US" dirty="0"/>
              <a:t/>
            </a:r>
            <a:br>
              <a:rPr lang="en-US" dirty="0"/>
            </a:br>
            <a:endParaRPr lang="en-US" dirty="0"/>
          </a:p>
        </p:txBody>
      </p:sp>
    </p:spTree>
    <p:extLst>
      <p:ext uri="{BB962C8B-B14F-4D97-AF65-F5344CB8AC3E}">
        <p14:creationId xmlns:p14="http://schemas.microsoft.com/office/powerpoint/2010/main" val="1620623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0"/>
            <a:ext cx="7772400" cy="1470025"/>
          </a:xfrm>
        </p:spPr>
        <p:txBody>
          <a:bodyPr/>
          <a:lstStyle/>
          <a:p>
            <a:r>
              <a:rPr lang="en-US" dirty="0" smtClean="0">
                <a:solidFill>
                  <a:srgbClr val="FF0000"/>
                </a:solidFill>
              </a:rPr>
              <a:t>Objectives</a:t>
            </a:r>
            <a:endParaRPr lang="en-US" dirty="0">
              <a:solidFill>
                <a:srgbClr val="FF0000"/>
              </a:solidFill>
            </a:endParaRPr>
          </a:p>
        </p:txBody>
      </p:sp>
      <p:sp>
        <p:nvSpPr>
          <p:cNvPr id="3" name="Subtitle 2"/>
          <p:cNvSpPr>
            <a:spLocks noGrp="1"/>
          </p:cNvSpPr>
          <p:nvPr>
            <p:ph type="subTitle" idx="1"/>
          </p:nvPr>
        </p:nvSpPr>
        <p:spPr>
          <a:xfrm>
            <a:off x="920971" y="1878982"/>
            <a:ext cx="7763866" cy="1752600"/>
          </a:xfrm>
        </p:spPr>
        <p:txBody>
          <a:bodyPr>
            <a:noAutofit/>
          </a:bodyPr>
          <a:lstStyle/>
          <a:p>
            <a:pPr marL="457200" indent="-457200" algn="l">
              <a:buFont typeface="Arial"/>
              <a:buChar char="•"/>
            </a:pPr>
            <a:r>
              <a:rPr lang="en-US" sz="2800" dirty="0" smtClean="0">
                <a:solidFill>
                  <a:schemeClr val="tx1"/>
                </a:solidFill>
              </a:rPr>
              <a:t>To understand whether technology is always useful for homemakers or not.</a:t>
            </a:r>
          </a:p>
          <a:p>
            <a:pPr marL="457200" indent="-457200" algn="l">
              <a:buFont typeface="Arial"/>
              <a:buChar char="•"/>
            </a:pPr>
            <a:endParaRPr lang="en-US" sz="2800" dirty="0">
              <a:solidFill>
                <a:schemeClr val="tx1"/>
              </a:solidFill>
            </a:endParaRPr>
          </a:p>
          <a:p>
            <a:pPr marL="457200" indent="-457200" algn="l">
              <a:buFont typeface="Arial"/>
              <a:buChar char="•"/>
            </a:pPr>
            <a:r>
              <a:rPr lang="en-US" sz="2800" dirty="0" smtClean="0">
                <a:solidFill>
                  <a:schemeClr val="tx1"/>
                </a:solidFill>
              </a:rPr>
              <a:t>To find out to what extent technology has reduced the work of homemakers.</a:t>
            </a:r>
          </a:p>
          <a:p>
            <a:pPr marL="457200" indent="-457200" algn="l">
              <a:buFont typeface="Arial"/>
              <a:buChar char="•"/>
            </a:pPr>
            <a:endParaRPr lang="en-US" sz="2800" dirty="0">
              <a:solidFill>
                <a:schemeClr val="tx1"/>
              </a:solidFill>
            </a:endParaRPr>
          </a:p>
          <a:p>
            <a:pPr marL="457200" indent="-457200" algn="l">
              <a:buFont typeface="Arial"/>
              <a:buChar char="•"/>
            </a:pPr>
            <a:r>
              <a:rPr lang="en-US" sz="2800" dirty="0" smtClean="0">
                <a:solidFill>
                  <a:schemeClr val="tx1"/>
                </a:solidFill>
              </a:rPr>
              <a:t>To understand whether in the present times, homemakers have an equal say in decision making or not. </a:t>
            </a:r>
            <a:endParaRPr lang="en-US" sz="2800" dirty="0">
              <a:solidFill>
                <a:schemeClr val="tx1"/>
              </a:solidFill>
            </a:endParaRPr>
          </a:p>
        </p:txBody>
      </p:sp>
    </p:spTree>
    <p:extLst>
      <p:ext uri="{BB962C8B-B14F-4D97-AF65-F5344CB8AC3E}">
        <p14:creationId xmlns:p14="http://schemas.microsoft.com/office/powerpoint/2010/main" val="31321945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59498"/>
            <a:ext cx="7406640" cy="1472184"/>
          </a:xfrm>
        </p:spPr>
        <p:txBody>
          <a:bodyPr/>
          <a:lstStyle/>
          <a:p>
            <a:r>
              <a:rPr lang="en-US" dirty="0" smtClean="0">
                <a:solidFill>
                  <a:srgbClr val="FF0000"/>
                </a:solidFill>
              </a:rPr>
              <a:t>Review of Literature</a:t>
            </a:r>
            <a:br>
              <a:rPr lang="en-US" dirty="0" smtClean="0">
                <a:solidFill>
                  <a:srgbClr val="FF0000"/>
                </a:solidFill>
              </a:rPr>
            </a:br>
            <a:endParaRPr lang="en-US" dirty="0">
              <a:solidFill>
                <a:srgbClr val="FF0000"/>
              </a:solidFill>
            </a:endParaRPr>
          </a:p>
        </p:txBody>
      </p:sp>
      <p:sp>
        <p:nvSpPr>
          <p:cNvPr id="4" name="Subtitle 3"/>
          <p:cNvSpPr>
            <a:spLocks noGrp="1"/>
          </p:cNvSpPr>
          <p:nvPr>
            <p:ph type="subTitle" idx="1"/>
          </p:nvPr>
        </p:nvSpPr>
        <p:spPr>
          <a:xfrm>
            <a:off x="1336972" y="1112717"/>
            <a:ext cx="7406640" cy="1752600"/>
          </a:xfrm>
        </p:spPr>
        <p:txBody>
          <a:bodyPr>
            <a:noAutofit/>
          </a:bodyPr>
          <a:lstStyle/>
          <a:p>
            <a:r>
              <a:rPr lang="en-US" sz="2400" dirty="0" smtClean="0"/>
              <a:t>For the review of literature, we’ve referred to the following: </a:t>
            </a:r>
          </a:p>
          <a:p>
            <a:endParaRPr lang="en-US" sz="2400" dirty="0"/>
          </a:p>
          <a:p>
            <a:pPr marL="541782" indent="-514350">
              <a:buAutoNum type="arabicPeriod"/>
            </a:pPr>
            <a:r>
              <a:rPr lang="en-US" sz="2400" dirty="0" smtClean="0"/>
              <a:t>Appliances and their impact: The ownership of domestic technology and time spent on household work by Michael Bittman, James Mahmund Rice and Judy Wajcman </a:t>
            </a:r>
          </a:p>
          <a:p>
            <a:pPr marL="541782" indent="-514350">
              <a:buAutoNum type="arabicPeriod"/>
            </a:pPr>
            <a:endParaRPr lang="en-US" sz="2400" dirty="0"/>
          </a:p>
          <a:p>
            <a:pPr marL="541782" indent="-514350">
              <a:buAutoNum type="arabicPeriod"/>
            </a:pPr>
            <a:r>
              <a:rPr lang="en-US" sz="2400" dirty="0" smtClean="0"/>
              <a:t>Unpaid Work- Domestic and Voluntary Work by Stephen Edgall</a:t>
            </a:r>
          </a:p>
          <a:p>
            <a:pPr marL="541782" indent="-514350">
              <a:buAutoNum type="arabicPeriod"/>
            </a:pPr>
            <a:endParaRPr lang="en-US" sz="2400" dirty="0"/>
          </a:p>
          <a:p>
            <a:pPr marL="541782" indent="-514350">
              <a:buAutoNum type="arabicPeriod"/>
            </a:pPr>
            <a:endParaRPr lang="en-US" sz="2400" dirty="0" smtClean="0"/>
          </a:p>
          <a:p>
            <a:pPr marL="541782" indent="-514350">
              <a:buAutoNum type="arabicPeriod"/>
            </a:pPr>
            <a:r>
              <a:rPr lang="en-US" sz="2400" dirty="0" smtClean="0"/>
              <a:t>The Ironies of Household Technology- Ruth Schwartz Cowan </a:t>
            </a:r>
          </a:p>
          <a:p>
            <a:pPr marL="541782" indent="-514350">
              <a:buAutoNum type="arabicPeriod"/>
            </a:pPr>
            <a:endParaRPr lang="en-US" sz="2400" dirty="0"/>
          </a:p>
          <a:p>
            <a:pPr marL="541782" indent="-514350">
              <a:buAutoNum type="arabicPeriod"/>
            </a:pPr>
            <a:endParaRPr lang="en-US" sz="2400" dirty="0"/>
          </a:p>
        </p:txBody>
      </p:sp>
    </p:spTree>
    <p:extLst>
      <p:ext uri="{BB962C8B-B14F-4D97-AF65-F5344CB8AC3E}">
        <p14:creationId xmlns:p14="http://schemas.microsoft.com/office/powerpoint/2010/main" val="158481409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45501" y="3395240"/>
            <a:ext cx="7498080" cy="1143000"/>
          </a:xfrm>
        </p:spPr>
        <p:txBody>
          <a:bodyPr>
            <a:noAutofit/>
          </a:bodyPr>
          <a:lstStyle/>
          <a:p>
            <a:r>
              <a:rPr lang="en-US" sz="3600" dirty="0" smtClean="0"/>
              <a:t>1</a:t>
            </a:r>
            <a:r>
              <a:rPr lang="en-US" sz="3200" dirty="0" smtClean="0"/>
              <a:t>. Main theme in all the books: Modern technology has alienated women. </a:t>
            </a:r>
            <a:br>
              <a:rPr lang="en-US" sz="3200" dirty="0" smtClean="0"/>
            </a:br>
            <a:r>
              <a:rPr lang="en-US" sz="3200" dirty="0"/>
              <a:t/>
            </a:r>
            <a:br>
              <a:rPr lang="en-US" sz="3200" dirty="0"/>
            </a:br>
            <a:r>
              <a:rPr lang="en-US" sz="3200" dirty="0" smtClean="0"/>
              <a:t>2. It has created more chores for women. </a:t>
            </a:r>
            <a:br>
              <a:rPr lang="en-US" sz="3200" dirty="0" smtClean="0"/>
            </a:br>
            <a:r>
              <a:rPr lang="en-US" sz="3200" dirty="0"/>
              <a:t/>
            </a:r>
            <a:br>
              <a:rPr lang="en-US" sz="3200" dirty="0"/>
            </a:br>
            <a:r>
              <a:rPr lang="en-US" sz="3200" dirty="0" smtClean="0"/>
              <a:t>3. Women became tied to the domestic sphere.</a:t>
            </a:r>
            <a:br>
              <a:rPr lang="en-US" sz="3200" dirty="0" smtClean="0"/>
            </a:br>
            <a:r>
              <a:rPr lang="en-US" sz="3200" dirty="0"/>
              <a:t/>
            </a:r>
            <a:br>
              <a:rPr lang="en-US" sz="3200" dirty="0"/>
            </a:br>
            <a:r>
              <a:rPr lang="en-US" sz="3200" dirty="0" smtClean="0"/>
              <a:t>4. Domestic technology has mainly replaced work previously conducted by men, children and servants.  </a:t>
            </a:r>
            <a:br>
              <a:rPr lang="en-US" sz="3200" dirty="0" smtClean="0"/>
            </a:br>
            <a:r>
              <a:rPr lang="en-US" sz="3200" dirty="0"/>
              <a:t/>
            </a:r>
            <a:br>
              <a:rPr lang="en-US" sz="3200" dirty="0"/>
            </a:br>
            <a:endParaRPr lang="en-US" sz="3200" dirty="0"/>
          </a:p>
        </p:txBody>
      </p:sp>
    </p:spTree>
    <p:extLst>
      <p:ext uri="{BB962C8B-B14F-4D97-AF65-F5344CB8AC3E}">
        <p14:creationId xmlns:p14="http://schemas.microsoft.com/office/powerpoint/2010/main" val="3929670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3196395"/>
            <a:ext cx="7498080" cy="1143000"/>
          </a:xfrm>
        </p:spPr>
        <p:txBody>
          <a:bodyPr>
            <a:noAutofit/>
          </a:bodyPr>
          <a:lstStyle/>
          <a:p>
            <a:r>
              <a:rPr lang="en-US" sz="3200" dirty="0"/>
              <a:t>5. In reality, the chance of self expression for  women has become </a:t>
            </a:r>
            <a:r>
              <a:rPr lang="en-US" sz="3200" dirty="0" smtClean="0"/>
              <a:t>limited.</a:t>
            </a:r>
            <a:r>
              <a:rPr lang="en-US" sz="3200" dirty="0"/>
              <a:t/>
            </a:r>
            <a:br>
              <a:rPr lang="en-US" sz="3200" dirty="0"/>
            </a:br>
            <a:r>
              <a:rPr lang="en-US" sz="3200" dirty="0"/>
              <a:t/>
            </a:r>
            <a:br>
              <a:rPr lang="en-US" sz="3200" dirty="0"/>
            </a:br>
            <a:r>
              <a:rPr lang="en-US" sz="3200" dirty="0"/>
              <a:t>6. They question whether domestic appliances actually save time and </a:t>
            </a:r>
            <a:r>
              <a:rPr lang="en-US" sz="3200" dirty="0" smtClean="0"/>
              <a:t>labour.</a:t>
            </a:r>
            <a:r>
              <a:rPr lang="en-US" sz="3200" dirty="0"/>
              <a:t/>
            </a:r>
            <a:br>
              <a:rPr lang="en-US" sz="3200" dirty="0"/>
            </a:br>
            <a:r>
              <a:rPr lang="en-US" sz="3200" dirty="0"/>
              <a:t/>
            </a:r>
            <a:br>
              <a:rPr lang="en-US" sz="3200" dirty="0"/>
            </a:br>
            <a:r>
              <a:rPr lang="en-US" sz="3200" dirty="0"/>
              <a:t>7. It is concluded that domestic technology rarely reduces unpaid housework. </a:t>
            </a:r>
            <a:br>
              <a:rPr lang="en-US" sz="3200" dirty="0"/>
            </a:br>
            <a:endParaRPr lang="en-US" sz="3200" dirty="0"/>
          </a:p>
        </p:txBody>
      </p:sp>
    </p:spTree>
    <p:extLst>
      <p:ext uri="{BB962C8B-B14F-4D97-AF65-F5344CB8AC3E}">
        <p14:creationId xmlns:p14="http://schemas.microsoft.com/office/powerpoint/2010/main" val="2289084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141425"/>
            <a:ext cx="7406640" cy="1472184"/>
          </a:xfrm>
        </p:spPr>
        <p:txBody>
          <a:bodyPr/>
          <a:lstStyle/>
          <a:p>
            <a:r>
              <a:rPr lang="en-US" dirty="0" smtClean="0">
                <a:solidFill>
                  <a:srgbClr val="FF0000"/>
                </a:solidFill>
              </a:rPr>
              <a:t>Methodology</a:t>
            </a:r>
            <a:endParaRPr lang="en-US" dirty="0">
              <a:solidFill>
                <a:srgbClr val="FF0000"/>
              </a:solidFill>
            </a:endParaRPr>
          </a:p>
        </p:txBody>
      </p:sp>
      <p:sp>
        <p:nvSpPr>
          <p:cNvPr id="3" name="Subtitle 2"/>
          <p:cNvSpPr>
            <a:spLocks noGrp="1"/>
          </p:cNvSpPr>
          <p:nvPr>
            <p:ph type="subTitle" idx="1"/>
          </p:nvPr>
        </p:nvSpPr>
        <p:spPr/>
        <p:txBody>
          <a:bodyPr>
            <a:noAutofit/>
          </a:bodyPr>
          <a:lstStyle/>
          <a:p>
            <a:pPr marL="370332" indent="-342900">
              <a:buFont typeface="Arial"/>
              <a:buChar char="•"/>
            </a:pPr>
            <a:r>
              <a:rPr lang="en-US" sz="2400" dirty="0" smtClean="0"/>
              <a:t>Our universe consisted to two localities- M.S. Apartments, Kasturba Gandhi Marg and Nirman Apartments, Mayur Vihar. </a:t>
            </a:r>
          </a:p>
          <a:p>
            <a:pPr marL="370332" indent="-342900">
              <a:buFont typeface="Arial"/>
              <a:buChar char="•"/>
            </a:pPr>
            <a:endParaRPr lang="en-US" sz="2400" dirty="0"/>
          </a:p>
          <a:p>
            <a:pPr marL="370332" indent="-342900">
              <a:buFont typeface="Arial"/>
              <a:buChar char="•"/>
            </a:pPr>
            <a:r>
              <a:rPr lang="en-US" sz="2400" dirty="0" smtClean="0"/>
              <a:t>Our sample size was of 20 respondents. </a:t>
            </a:r>
          </a:p>
          <a:p>
            <a:pPr marL="370332" indent="-342900">
              <a:buFont typeface="Arial"/>
              <a:buChar char="•"/>
            </a:pPr>
            <a:endParaRPr lang="en-US" sz="2400" dirty="0"/>
          </a:p>
          <a:p>
            <a:pPr marL="370332" indent="-342900">
              <a:buFont typeface="Arial"/>
              <a:buChar char="•"/>
            </a:pPr>
            <a:r>
              <a:rPr lang="en-US" sz="2400" dirty="0" smtClean="0"/>
              <a:t>We used purposive sampling method for our research.</a:t>
            </a:r>
          </a:p>
          <a:p>
            <a:pPr marL="370332" indent="-342900">
              <a:buFont typeface="Arial"/>
              <a:buChar char="•"/>
            </a:pPr>
            <a:endParaRPr lang="en-US" sz="2400" dirty="0"/>
          </a:p>
          <a:p>
            <a:pPr marL="370332" indent="-342900">
              <a:buFont typeface="Arial"/>
              <a:buChar char="•"/>
            </a:pPr>
            <a:r>
              <a:rPr lang="en-US" sz="2400" dirty="0" smtClean="0"/>
              <a:t>We used the interview method and the telephonic interview method to collect data. </a:t>
            </a:r>
            <a:endParaRPr lang="en-US" sz="2400" dirty="0"/>
          </a:p>
        </p:txBody>
      </p:sp>
    </p:spTree>
    <p:extLst>
      <p:ext uri="{BB962C8B-B14F-4D97-AF65-F5344CB8AC3E}">
        <p14:creationId xmlns:p14="http://schemas.microsoft.com/office/powerpoint/2010/main" val="4561738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Solstice.thmx</Template>
  <TotalTime>793</TotalTime>
  <Words>1092</Words>
  <Application>Microsoft Macintosh PowerPoint</Application>
  <PresentationFormat>On-screen Show (4:3)</PresentationFormat>
  <Paragraphs>94</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Solstice</vt:lpstr>
      <vt:lpstr>Domestic Technology and Homemakers-   An understanding of the coming in of technologies for homemakers</vt:lpstr>
      <vt:lpstr>Acknowledgment</vt:lpstr>
      <vt:lpstr>Introduction</vt:lpstr>
      <vt:lpstr>* Introduction of electric appliances raised the minimum standard of household cleanliness  * Ironically, the overall result of labour saving electrical appliances meant more work for women.  *  The domestic division of labour by gender remains remarkably resistant to technological innovation.  * Patriarchy was prevalent as it is the men who had the final say in decision making.     </vt:lpstr>
      <vt:lpstr>Objectives</vt:lpstr>
      <vt:lpstr>Review of Literature </vt:lpstr>
      <vt:lpstr>1. Main theme in all the books: Modern technology has alienated women.   2. It has created more chores for women.   3. Women became tied to the domestic sphere.  4. Domestic technology has mainly replaced work previously conducted by men, children and servants.    </vt:lpstr>
      <vt:lpstr>5. In reality, the chance of self expression for  women has become limited.  6. They question whether domestic appliances actually save time and labour.  7. It is concluded that domestic technology rarely reduces unpaid housework.  </vt:lpstr>
      <vt:lpstr>Methodology</vt:lpstr>
      <vt:lpstr>Limitations</vt:lpstr>
      <vt:lpstr>Data Collection and Observation </vt:lpstr>
      <vt:lpstr>Analysis and Interpretation </vt:lpstr>
      <vt:lpstr>Q1. Are you active on any social media websites such as Whatsapp/Facebook?</vt:lpstr>
      <vt:lpstr>Q2. How much time in a day do you spend on social media?</vt:lpstr>
      <vt:lpstr>Q3. Do you prefer online or manual shopping? </vt:lpstr>
      <vt:lpstr>Q4. Do you use the internet to help you with your children’s projects?</vt:lpstr>
      <vt:lpstr>Q5. Do you think that the percentage of women who use technology has increased with time ?</vt:lpstr>
      <vt:lpstr>Q6. Who makes the final decision when you buy household items?</vt:lpstr>
      <vt:lpstr>Q7. Has the coming in of technology allowed you to indulge in any kind of hobby?</vt:lpstr>
      <vt:lpstr>Q8. Have you brought any appliances that were in vogue but now are of no use to you?</vt:lpstr>
      <vt:lpstr>Q9.What kind of gadgets do you use on a daily basis?  </vt:lpstr>
      <vt:lpstr>Q10. How do you think technology has changed from your mother’s generation to yours?</vt:lpstr>
      <vt:lpstr>Q11. Do you think that the coming in of technology has decreased your workload?</vt:lpstr>
      <vt:lpstr>Q12. How do you spend your free time?</vt:lpstr>
      <vt:lpstr> Interpretation</vt:lpstr>
      <vt:lpstr>PowerPoint Presentation</vt:lpstr>
      <vt:lpstr>Conclusion</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S.K Agarwal</dc:creator>
  <cp:lastModifiedBy>S.K Agarwal</cp:lastModifiedBy>
  <cp:revision>128</cp:revision>
  <dcterms:created xsi:type="dcterms:W3CDTF">2018-04-17T12:03:01Z</dcterms:created>
  <dcterms:modified xsi:type="dcterms:W3CDTF">2018-04-23T18:25:40Z</dcterms:modified>
</cp:coreProperties>
</file>