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sldIdLst>
    <p:sldId id="256" r:id="rId2"/>
    <p:sldId id="258" r:id="rId3"/>
    <p:sldId id="257" r:id="rId4"/>
    <p:sldId id="261" r:id="rId5"/>
    <p:sldId id="273" r:id="rId6"/>
    <p:sldId id="259" r:id="rId7"/>
    <p:sldId id="260" r:id="rId8"/>
    <p:sldId id="262" r:id="rId9"/>
    <p:sldId id="267" r:id="rId10"/>
    <p:sldId id="274" r:id="rId11"/>
    <p:sldId id="263" r:id="rId12"/>
    <p:sldId id="294" r:id="rId13"/>
    <p:sldId id="284" r:id="rId14"/>
    <p:sldId id="282" r:id="rId15"/>
    <p:sldId id="283" r:id="rId16"/>
    <p:sldId id="296" r:id="rId17"/>
    <p:sldId id="297" r:id="rId18"/>
    <p:sldId id="264" r:id="rId19"/>
    <p:sldId id="280" r:id="rId20"/>
    <p:sldId id="285" r:id="rId21"/>
    <p:sldId id="289" r:id="rId22"/>
    <p:sldId id="290" r:id="rId23"/>
    <p:sldId id="281" r:id="rId24"/>
    <p:sldId id="265" r:id="rId25"/>
    <p:sldId id="293" r:id="rId26"/>
    <p:sldId id="295" r:id="rId27"/>
    <p:sldId id="266" r:id="rId28"/>
    <p:sldId id="286" r:id="rId29"/>
    <p:sldId id="268" r:id="rId30"/>
    <p:sldId id="269" r:id="rId31"/>
    <p:sldId id="287" r:id="rId32"/>
    <p:sldId id="291" r:id="rId33"/>
    <p:sldId id="292" r:id="rId34"/>
    <p:sldId id="270" r:id="rId35"/>
    <p:sldId id="275" r:id="rId36"/>
    <p:sldId id="299" r:id="rId37"/>
    <p:sldId id="271" r:id="rId38"/>
    <p:sldId id="272"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7406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1EA07378-7E70-474E-BA96-00F023E4D810}" type="datetimeFigureOut">
              <a:rPr lang="en-IN" smtClean="0"/>
              <a:pPr/>
              <a:t>10-04-2019</a:t>
            </a:fld>
            <a:endParaRPr lang="en-IN"/>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44D5BEE-C9B7-4CCA-AF31-F32ED4919A0A}" type="slidenum">
              <a:rPr lang="en-IN" smtClean="0"/>
              <a:pPr/>
              <a:t>‹#›</a:t>
            </a:fld>
            <a:endParaRPr lang="en-IN"/>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 xmlns:p14="http://schemas.microsoft.com/office/powerpoint/2010/main" val="103990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419126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166644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350972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1EA07378-7E70-474E-BA96-00F023E4D810}" type="datetimeFigureOut">
              <a:rPr lang="en-IN" smtClean="0"/>
              <a:pPr/>
              <a:t>10-04-2019</a:t>
            </a:fld>
            <a:endParaRPr lang="en-IN"/>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44D5BEE-C9B7-4CCA-AF31-F32ED4919A0A}" type="slidenum">
              <a:rPr lang="en-IN" smtClean="0"/>
              <a:pPr/>
              <a:t>‹#›</a:t>
            </a:fld>
            <a:endParaRPr lang="en-IN"/>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 xmlns:p14="http://schemas.microsoft.com/office/powerpoint/2010/main" val="18538143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238922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261478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355706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07378-7E70-474E-BA96-00F023E4D810}" type="datetimeFigureOut">
              <a:rPr lang="en-IN" smtClean="0"/>
              <a:pPr/>
              <a:t>10-04-2019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4D5BEE-C9B7-4CCA-AF31-F32ED4919A0A}" type="slidenum">
              <a:rPr lang="en-IN" smtClean="0"/>
              <a:pPr/>
              <a:t>‹#›</a:t>
            </a:fld>
            <a:endParaRPr lang="en-IN"/>
          </a:p>
        </p:txBody>
      </p:sp>
    </p:spTree>
    <p:extLst>
      <p:ext uri="{BB962C8B-B14F-4D97-AF65-F5344CB8AC3E}">
        <p14:creationId xmlns="" xmlns:p14="http://schemas.microsoft.com/office/powerpoint/2010/main" val="90988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EA07378-7E70-474E-BA96-00F023E4D810}" type="datetimeFigureOut">
              <a:rPr lang="en-IN" smtClean="0"/>
              <a:pPr/>
              <a:t>10-04-2019</a:t>
            </a:fld>
            <a:endParaRPr lang="en-IN"/>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44D5BEE-C9B7-4CCA-AF31-F32ED4919A0A}" type="slidenum">
              <a:rPr lang="en-IN" smtClean="0"/>
              <a:pPr/>
              <a:t>‹#›</a:t>
            </a:fld>
            <a:endParaRPr lang="en-IN"/>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11477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EA07378-7E70-474E-BA96-00F023E4D810}" type="datetimeFigureOut">
              <a:rPr lang="en-IN" smtClean="0"/>
              <a:pPr/>
              <a:t>10-04-2019</a:t>
            </a:fld>
            <a:endParaRPr lang="en-IN"/>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44D5BEE-C9B7-4CCA-AF31-F32ED4919A0A}" type="slidenum">
              <a:rPr lang="en-IN" smtClean="0"/>
              <a:pPr/>
              <a:t>‹#›</a:t>
            </a:fld>
            <a:endParaRPr lang="en-IN"/>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08461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1EA07378-7E70-474E-BA96-00F023E4D810}" type="datetimeFigureOut">
              <a:rPr lang="en-IN" smtClean="0"/>
              <a:pPr/>
              <a:t>10-04-2019</a:t>
            </a:fld>
            <a:endParaRPr lang="en-IN"/>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IN"/>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44D5BEE-C9B7-4CCA-AF31-F32ED4919A0A}" type="slidenum">
              <a:rPr lang="en-IN" smtClean="0"/>
              <a:pPr/>
              <a:t>‹#›</a:t>
            </a:fld>
            <a:endParaRPr lang="en-IN"/>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30465801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556792"/>
            <a:ext cx="7560840" cy="3312368"/>
          </a:xfrm>
        </p:spPr>
        <p:txBody>
          <a:bodyPr>
            <a:noAutofit/>
          </a:bodyPr>
          <a:lstStyle/>
          <a:p>
            <a:pPr algn="ctr"/>
            <a:r>
              <a:rPr lang="en-IN" sz="4800" u="sng" dirty="0" smtClean="0">
                <a:solidFill>
                  <a:srgbClr val="17406D"/>
                </a:solidFill>
                <a:latin typeface="Times New Roman" panose="02020603050405020304" pitchFamily="18" charset="0"/>
                <a:cs typeface="Times New Roman" panose="02020603050405020304" pitchFamily="18" charset="0"/>
              </a:rPr>
              <a:t>IMPACT ASSESSMENT:</a:t>
            </a:r>
            <a:r>
              <a:rPr lang="en-IN" sz="4800" u="sng" dirty="0">
                <a:solidFill>
                  <a:srgbClr val="17406D"/>
                </a:solidFill>
                <a:latin typeface="Times New Roman" panose="02020603050405020304" pitchFamily="18" charset="0"/>
                <a:cs typeface="Times New Roman" panose="02020603050405020304" pitchFamily="18" charset="0"/>
              </a:rPr>
              <a:t/>
            </a:r>
            <a:br>
              <a:rPr lang="en-IN" sz="4800" u="sng" dirty="0">
                <a:solidFill>
                  <a:srgbClr val="17406D"/>
                </a:solidFill>
                <a:latin typeface="Times New Roman" panose="02020603050405020304" pitchFamily="18" charset="0"/>
                <a:cs typeface="Times New Roman" panose="02020603050405020304" pitchFamily="18" charset="0"/>
              </a:rPr>
            </a:br>
            <a:r>
              <a:rPr lang="en-IN" sz="4800" dirty="0" smtClean="0">
                <a:solidFill>
                  <a:srgbClr val="17406D"/>
                </a:solidFill>
                <a:latin typeface="Times New Roman" panose="02020603050405020304" pitchFamily="18" charset="0"/>
                <a:cs typeface="Times New Roman" panose="02020603050405020304" pitchFamily="18" charset="0"/>
              </a:rPr>
              <a:t>THE NIZAMUDDIN URBAN </a:t>
            </a:r>
            <a:br>
              <a:rPr lang="en-IN" sz="4800" dirty="0" smtClean="0">
                <a:solidFill>
                  <a:srgbClr val="17406D"/>
                </a:solidFill>
                <a:latin typeface="Times New Roman" panose="02020603050405020304" pitchFamily="18" charset="0"/>
                <a:cs typeface="Times New Roman" panose="02020603050405020304" pitchFamily="18" charset="0"/>
              </a:rPr>
            </a:br>
            <a:r>
              <a:rPr lang="en-IN" sz="4800" dirty="0" smtClean="0">
                <a:solidFill>
                  <a:srgbClr val="17406D"/>
                </a:solidFill>
                <a:latin typeface="Times New Roman" panose="02020603050405020304" pitchFamily="18" charset="0"/>
                <a:cs typeface="Times New Roman" panose="02020603050405020304" pitchFamily="18" charset="0"/>
              </a:rPr>
              <a:t>RENEWAL INITIATIVE</a:t>
            </a:r>
            <a:endParaRPr lang="en-IN" sz="4800" dirty="0">
              <a:solidFill>
                <a:srgbClr val="17406D"/>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 y="5562600"/>
            <a:ext cx="3352800" cy="1138773"/>
          </a:xfrm>
          <a:prstGeom prst="rect">
            <a:avLst/>
          </a:prstGeom>
          <a:noFill/>
        </p:spPr>
        <p:txBody>
          <a:bodyPr wrap="square" rtlCol="0">
            <a:spAutoFit/>
          </a:bodyPr>
          <a:lstStyle/>
          <a:p>
            <a:r>
              <a:rPr lang="en-IN" sz="1700" b="1" i="1" u="sng" dirty="0" smtClean="0">
                <a:solidFill>
                  <a:schemeClr val="tx2"/>
                </a:solidFill>
              </a:rPr>
              <a:t>Submitted by:</a:t>
            </a:r>
            <a:r>
              <a:rPr lang="en-IN" sz="1700" b="1" dirty="0" smtClean="0">
                <a:solidFill>
                  <a:schemeClr val="tx2"/>
                </a:solidFill>
              </a:rPr>
              <a:t/>
            </a:r>
            <a:br>
              <a:rPr lang="en-IN" sz="1700" b="1" dirty="0" smtClean="0">
                <a:solidFill>
                  <a:schemeClr val="tx2"/>
                </a:solidFill>
              </a:rPr>
            </a:br>
            <a:r>
              <a:rPr lang="en-IN" sz="1700" b="1" dirty="0" smtClean="0">
                <a:solidFill>
                  <a:schemeClr val="tx2"/>
                </a:solidFill>
              </a:rPr>
              <a:t>Arushi Sahay</a:t>
            </a:r>
          </a:p>
          <a:p>
            <a:r>
              <a:rPr lang="en-IN" sz="1700" b="1" dirty="0" err="1" smtClean="0">
                <a:solidFill>
                  <a:schemeClr val="tx2"/>
                </a:solidFill>
              </a:rPr>
              <a:t>Shubhlaxmi</a:t>
            </a:r>
            <a:r>
              <a:rPr lang="en-IN" sz="1700" b="1" dirty="0" smtClean="0">
                <a:solidFill>
                  <a:schemeClr val="tx2"/>
                </a:solidFill>
              </a:rPr>
              <a:t> Ray</a:t>
            </a:r>
          </a:p>
          <a:p>
            <a:r>
              <a:rPr lang="en-IN" sz="1700" b="1" dirty="0" err="1" smtClean="0">
                <a:solidFill>
                  <a:schemeClr val="tx2"/>
                </a:solidFill>
              </a:rPr>
              <a:t>Sukriti</a:t>
            </a:r>
            <a:r>
              <a:rPr lang="en-IN" sz="1700" b="1" dirty="0" smtClean="0">
                <a:solidFill>
                  <a:schemeClr val="tx2"/>
                </a:solidFill>
              </a:rPr>
              <a:t> </a:t>
            </a:r>
            <a:r>
              <a:rPr lang="en-IN" sz="1700" b="1" dirty="0" err="1" smtClean="0">
                <a:solidFill>
                  <a:schemeClr val="tx2"/>
                </a:solidFill>
              </a:rPr>
              <a:t>Bakshi</a:t>
            </a:r>
            <a:endParaRPr lang="en-IN" sz="17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836712"/>
            <a:ext cx="8064896" cy="5009513"/>
          </a:xfrm>
          <a:prstGeom prst="rect">
            <a:avLst/>
          </a:prstGeom>
        </p:spPr>
        <p:txBody>
          <a:bodyPr wrap="square">
            <a:spAutoFit/>
          </a:bodyPr>
          <a:lstStyle/>
          <a:p>
            <a:pPr lvl="0" defTabSz="685800">
              <a:lnSpc>
                <a:spcPct val="94000"/>
              </a:lnSpc>
              <a:spcBef>
                <a:spcPts val="1000"/>
              </a:spcBef>
              <a:spcAft>
                <a:spcPts val="200"/>
              </a:spcAft>
            </a:pPr>
            <a:r>
              <a:rPr lang="en-IN" sz="2800" u="sng" dirty="0">
                <a:solidFill>
                  <a:srgbClr val="17406D"/>
                </a:solidFill>
                <a:latin typeface="Times New Roman" panose="02020603050405020304" pitchFamily="18" charset="0"/>
                <a:cs typeface="Times New Roman" panose="02020603050405020304" pitchFamily="18" charset="0"/>
              </a:rPr>
              <a:t>However, on the field, one finds such engagement only at superficial levels:</a:t>
            </a:r>
          </a:p>
          <a:p>
            <a:pPr marL="384048" lvl="0" indent="-384048"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Residents  were approached only with a general plan, ideas of better lifestyle and more employment opportunities</a:t>
            </a:r>
          </a:p>
          <a:p>
            <a:pPr marL="384048" lvl="0" indent="-384048"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They were not involved at an intimate level, for feedback programmes or in the official functioning of Aga Khan</a:t>
            </a:r>
          </a:p>
          <a:p>
            <a:pPr marL="384048" lvl="0" indent="-384048"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Essentially, how the project has panned out over the years is very different and distant from people’s expectations </a:t>
            </a:r>
          </a:p>
        </p:txBody>
      </p:sp>
    </p:spTree>
    <p:extLst>
      <p:ext uri="{BB962C8B-B14F-4D97-AF65-F5344CB8AC3E}">
        <p14:creationId xmlns="" xmlns:p14="http://schemas.microsoft.com/office/powerpoint/2010/main" val="284608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200900" cy="726976"/>
          </a:xfrm>
        </p:spPr>
        <p:txBody>
          <a:bodyPr/>
          <a:lstStyle/>
          <a:p>
            <a:r>
              <a:rPr lang="en-IN" u="sng" dirty="0">
                <a:latin typeface="Times New Roman" panose="02020603050405020304" pitchFamily="18" charset="0"/>
                <a:cs typeface="Times New Roman" panose="02020603050405020304" pitchFamily="18" charset="0"/>
              </a:rPr>
              <a:t>H</a:t>
            </a:r>
            <a:r>
              <a:rPr lang="en-IN" u="sng" dirty="0" smtClean="0">
                <a:latin typeface="Times New Roman" panose="02020603050405020304" pitchFamily="18" charset="0"/>
                <a:cs typeface="Times New Roman" panose="02020603050405020304" pitchFamily="18" charset="0"/>
              </a:rPr>
              <a:t>ealth</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5616" y="1988840"/>
            <a:ext cx="7200900" cy="4104456"/>
          </a:xfrm>
        </p:spPr>
        <p:txBody>
          <a:bodyPr>
            <a:noAutofit/>
          </a:bodyPr>
          <a:lstStyle/>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Polyclinic: Run by the government v/s run by AKTC</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Mother and child care</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Community outreach programs: malnutrition, household check ups</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Immunization drive</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Substance abuse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404664"/>
            <a:ext cx="8160907" cy="6120680"/>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55108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11760" y="260648"/>
            <a:ext cx="4731990" cy="6309320"/>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76179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273975"/>
            <a:ext cx="4914546" cy="6552728"/>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39225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t="6561"/>
          <a:stretch/>
        </p:blipFill>
        <p:spPr>
          <a:xfrm>
            <a:off x="2267744" y="332656"/>
            <a:ext cx="4938314" cy="6152371"/>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03833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t="8963" r="16203" b="8087"/>
          <a:stretch/>
        </p:blipFill>
        <p:spPr>
          <a:xfrm>
            <a:off x="1043608" y="620688"/>
            <a:ext cx="7632847" cy="5666722"/>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63097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8042" t="2011" r="2681" b="22117"/>
          <a:stretch/>
        </p:blipFill>
        <p:spPr>
          <a:xfrm>
            <a:off x="2195736" y="332656"/>
            <a:ext cx="5337947" cy="6048672"/>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7168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a:bodyPr>
          <a:lstStyle/>
          <a:p>
            <a:r>
              <a:rPr lang="en-IN" u="sng" dirty="0" smtClean="0">
                <a:latin typeface="Times New Roman" panose="02020603050405020304" pitchFamily="18" charset="0"/>
                <a:cs typeface="Times New Roman" panose="02020603050405020304" pitchFamily="18" charset="0"/>
              </a:rPr>
              <a:t>Sanitation</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87624" y="1844824"/>
            <a:ext cx="7359724" cy="4555976"/>
          </a:xfrm>
        </p:spPr>
        <p:txBody>
          <a:bodyPr>
            <a:noAutofit/>
          </a:bodyPr>
          <a:lstStyle/>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Toilets: Took over maintenance of public toilet, introduced charges, discontinuation of family card scheme</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Waste collection: Regular and satisfactory</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Sewage and drainage: Improvement concentrated around certain areas, open drains in the rest; generally better under the government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31527" t="11013"/>
          <a:stretch/>
        </p:blipFill>
        <p:spPr>
          <a:xfrm>
            <a:off x="1259632" y="548680"/>
            <a:ext cx="6640738" cy="5760640"/>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076056" y="6327022"/>
            <a:ext cx="4176464" cy="307777"/>
          </a:xfrm>
          <a:prstGeom prst="rect">
            <a:avLst/>
          </a:prstGeom>
          <a:noFill/>
        </p:spPr>
        <p:txBody>
          <a:bodyPr wrap="square" rtlCol="0">
            <a:spAutoFit/>
          </a:bodyPr>
          <a:lstStyle/>
          <a:p>
            <a:r>
              <a:rPr lang="en-IN" sz="1400" dirty="0" smtClean="0">
                <a:solidFill>
                  <a:srgbClr val="17406D"/>
                </a:solidFill>
                <a:latin typeface="Times New Roman" panose="02020603050405020304" pitchFamily="18" charset="0"/>
                <a:cs typeface="Times New Roman" panose="02020603050405020304" pitchFamily="18" charset="0"/>
              </a:rPr>
              <a:t>Picture Credits: nizamuddinrenewal.org</a:t>
            </a:r>
            <a:endParaRPr lang="en-IN" sz="1400" dirty="0">
              <a:solidFill>
                <a:srgbClr val="17406D"/>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52311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04864"/>
            <a:ext cx="8136904" cy="3096344"/>
          </a:xfrm>
          <a:noFill/>
        </p:spPr>
        <p:txBody>
          <a:bodyPr>
            <a:normAutofit/>
          </a:bodyPr>
          <a:lstStyle/>
          <a:p>
            <a:r>
              <a:rPr lang="en-IN" dirty="0" smtClean="0">
                <a:solidFill>
                  <a:srgbClr val="17406D"/>
                </a:solidFill>
                <a:latin typeface="Times New Roman" panose="02020603050405020304" pitchFamily="18" charset="0"/>
                <a:cs typeface="Times New Roman" panose="02020603050405020304" pitchFamily="18" charset="0"/>
              </a:rPr>
              <a:t>The urban renewal project undertaken by the Aga Khan Trust for Culture (AKTC) provides a model for civil society engagement in urban development</a:t>
            </a:r>
            <a:r>
              <a:rPr lang="en-IN" dirty="0">
                <a:solidFill>
                  <a:srgbClr val="17406D"/>
                </a:solidFill>
                <a:latin typeface="Times New Roman" panose="02020603050405020304" pitchFamily="18" charset="0"/>
                <a:cs typeface="Times New Roman" panose="02020603050405020304" pitchFamily="18" charset="0"/>
              </a:rPr>
              <a:t>.</a:t>
            </a:r>
          </a:p>
        </p:txBody>
      </p:sp>
      <p:sp>
        <p:nvSpPr>
          <p:cNvPr id="3" name="Rectangle 2"/>
          <p:cNvSpPr/>
          <p:nvPr/>
        </p:nvSpPr>
        <p:spPr>
          <a:xfrm>
            <a:off x="2929118" y="476672"/>
            <a:ext cx="3789820" cy="769441"/>
          </a:xfrm>
          <a:prstGeom prst="rect">
            <a:avLst/>
          </a:prstGeom>
        </p:spPr>
        <p:txBody>
          <a:bodyPr wrap="none">
            <a:spAutoFit/>
          </a:bodyPr>
          <a:lstStyle/>
          <a:p>
            <a:r>
              <a:rPr lang="en-IN" sz="4400" u="sng" dirty="0">
                <a:solidFill>
                  <a:srgbClr val="17406D"/>
                </a:solidFill>
                <a:latin typeface="Times New Roman" panose="02020603050405020304" pitchFamily="18" charset="0"/>
                <a:cs typeface="Times New Roman" panose="02020603050405020304" pitchFamily="18" charset="0"/>
              </a:rPr>
              <a:t>HYPOTHESIS:</a:t>
            </a:r>
            <a:endParaRPr lang="en-IN" sz="4400" dirty="0">
              <a:solidFill>
                <a:srgbClr val="17406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2604" y="692696"/>
            <a:ext cx="7982909" cy="5328592"/>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868144" y="6120770"/>
            <a:ext cx="4176464" cy="307777"/>
          </a:xfrm>
          <a:prstGeom prst="rect">
            <a:avLst/>
          </a:prstGeom>
          <a:noFill/>
        </p:spPr>
        <p:txBody>
          <a:bodyPr wrap="square" rtlCol="0">
            <a:spAutoFit/>
          </a:bodyPr>
          <a:lstStyle/>
          <a:p>
            <a:r>
              <a:rPr lang="en-IN" sz="1400" dirty="0" smtClean="0">
                <a:solidFill>
                  <a:srgbClr val="17406D"/>
                </a:solidFill>
                <a:latin typeface="Times New Roman" panose="02020603050405020304" pitchFamily="18" charset="0"/>
                <a:cs typeface="Times New Roman" panose="02020603050405020304" pitchFamily="18" charset="0"/>
              </a:rPr>
              <a:t>Picture Credits: nizamuddinrenewal.org</a:t>
            </a:r>
            <a:endParaRPr lang="en-IN" sz="1400" dirty="0">
              <a:solidFill>
                <a:srgbClr val="17406D"/>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8286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332656"/>
            <a:ext cx="8220405" cy="6165304"/>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74001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55776" y="332656"/>
            <a:ext cx="4659982" cy="6213309"/>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02981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116632"/>
            <a:ext cx="4948014" cy="6597352"/>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76901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7200900" cy="726976"/>
          </a:xfrm>
        </p:spPr>
        <p:txBody>
          <a:bodyPr>
            <a:normAutofit/>
          </a:bodyPr>
          <a:lstStyle/>
          <a:p>
            <a:r>
              <a:rPr lang="en-IN" u="sng" dirty="0" smtClean="0">
                <a:latin typeface="Times New Roman" panose="02020603050405020304" pitchFamily="18" charset="0"/>
                <a:cs typeface="Times New Roman" panose="02020603050405020304" pitchFamily="18" charset="0"/>
              </a:rPr>
              <a:t>Education and Employment</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1600" y="1916832"/>
            <a:ext cx="7719764" cy="4248472"/>
          </a:xfrm>
        </p:spPr>
        <p:txBody>
          <a:bodyPr>
            <a:noAutofit/>
          </a:bodyPr>
          <a:lstStyle/>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SDMC School, Nizamuddin West: Happier when run by the government; enrolment and attendance; parental involvement; computer facilities</a:t>
            </a:r>
          </a:p>
          <a:p>
            <a:pPr>
              <a:buFont typeface="Arial" panose="020B0604020202020204" pitchFamily="34" charset="0"/>
              <a:buChar char="•"/>
            </a:pPr>
            <a:r>
              <a:rPr lang="en-IN" sz="2800" dirty="0" err="1" smtClean="0">
                <a:latin typeface="Times New Roman" panose="02020603050405020304" pitchFamily="18" charset="0"/>
                <a:cs typeface="Times New Roman" panose="02020603050405020304" pitchFamily="18" charset="0"/>
              </a:rPr>
              <a:t>Chintan</a:t>
            </a:r>
            <a:r>
              <a:rPr lang="en-IN" sz="2800" dirty="0" smtClean="0">
                <a:latin typeface="Times New Roman" panose="02020603050405020304" pitchFamily="18" charset="0"/>
                <a:cs typeface="Times New Roman" panose="02020603050405020304" pitchFamily="18" charset="0"/>
              </a:rPr>
              <a:t> and Hope Projects</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Vocational training: certificate and training programs, subsequent employment generation; beneficial only to a few</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Employment in the restoration project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11760" y="260648"/>
            <a:ext cx="4785996" cy="6381328"/>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482001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476672"/>
            <a:ext cx="7920880" cy="5940660"/>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02922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200900" cy="726976"/>
          </a:xfrm>
        </p:spPr>
        <p:txBody>
          <a:bodyPr>
            <a:normAutofit/>
          </a:bodyPr>
          <a:lstStyle/>
          <a:p>
            <a:r>
              <a:rPr lang="en-IN" u="sng" dirty="0" smtClean="0">
                <a:latin typeface="Times New Roman" panose="02020603050405020304" pitchFamily="18" charset="0"/>
                <a:cs typeface="Times New Roman" panose="02020603050405020304" pitchFamily="18" charset="0"/>
              </a:rPr>
              <a:t>Committees and Groups</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1600" y="1484784"/>
            <a:ext cx="7863780" cy="5157192"/>
          </a:xfrm>
        </p:spPr>
        <p:txBody>
          <a:bodyPr>
            <a:noAutofit/>
          </a:bodyPr>
          <a:lstStyle/>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Self </a:t>
            </a:r>
            <a:r>
              <a:rPr lang="en-IN" sz="2800" dirty="0" smtClean="0">
                <a:latin typeface="Times New Roman" panose="02020603050405020304" pitchFamily="18" charset="0"/>
                <a:cs typeface="Times New Roman" panose="02020603050405020304" pitchFamily="18" charset="0"/>
              </a:rPr>
              <a:t>H</a:t>
            </a:r>
            <a:r>
              <a:rPr lang="en-IN" sz="2800" dirty="0" smtClean="0">
                <a:latin typeface="Times New Roman" panose="02020603050405020304" pitchFamily="18" charset="0"/>
                <a:cs typeface="Times New Roman" panose="02020603050405020304" pitchFamily="18" charset="0"/>
              </a:rPr>
              <a:t>elp </a:t>
            </a:r>
            <a:r>
              <a:rPr lang="en-IN" sz="2800" dirty="0" smtClean="0">
                <a:latin typeface="Times New Roman" panose="02020603050405020304" pitchFamily="18" charset="0"/>
                <a:cs typeface="Times New Roman" panose="02020603050405020304" pitchFamily="18" charset="0"/>
              </a:rPr>
              <a:t>G</a:t>
            </a:r>
            <a:r>
              <a:rPr lang="en-IN" sz="2800" dirty="0" smtClean="0">
                <a:latin typeface="Times New Roman" panose="02020603050405020304" pitchFamily="18" charset="0"/>
                <a:cs typeface="Times New Roman" panose="02020603050405020304" pitchFamily="18" charset="0"/>
              </a:rPr>
              <a:t>roups</a:t>
            </a:r>
            <a:r>
              <a:rPr lang="en-IN" sz="2800" dirty="0" smtClean="0">
                <a:latin typeface="Times New Roman" panose="02020603050405020304" pitchFamily="18" charset="0"/>
                <a:cs typeface="Times New Roman" panose="02020603050405020304" pitchFamily="18" charset="0"/>
              </a:rPr>
              <a:t>: </a:t>
            </a:r>
            <a:r>
              <a:rPr lang="en-IN" sz="2800" dirty="0" err="1" smtClean="0">
                <a:latin typeface="Times New Roman" panose="02020603050405020304" pitchFamily="18" charset="0"/>
                <a:cs typeface="Times New Roman" panose="02020603050405020304" pitchFamily="18" charset="0"/>
              </a:rPr>
              <a:t>Insha</a:t>
            </a:r>
            <a:r>
              <a:rPr lang="en-IN" sz="2800" dirty="0" smtClean="0">
                <a:latin typeface="Times New Roman" panose="02020603050405020304" pitchFamily="18" charset="0"/>
                <a:cs typeface="Times New Roman" panose="02020603050405020304" pitchFamily="18" charset="0"/>
              </a:rPr>
              <a:t>-e-</a:t>
            </a:r>
            <a:r>
              <a:rPr lang="en-IN" sz="2800" dirty="0" err="1" smtClean="0">
                <a:latin typeface="Times New Roman" panose="02020603050405020304" pitchFamily="18" charset="0"/>
                <a:cs typeface="Times New Roman" panose="02020603050405020304" pitchFamily="18" charset="0"/>
              </a:rPr>
              <a:t>Noor</a:t>
            </a:r>
            <a:r>
              <a:rPr lang="en-IN" sz="2800" dirty="0" smtClean="0">
                <a:latin typeface="Times New Roman" panose="02020603050405020304" pitchFamily="18" charset="0"/>
                <a:cs typeface="Times New Roman" panose="02020603050405020304" pitchFamily="18" charset="0"/>
              </a:rPr>
              <a:t> (women employment), </a:t>
            </a:r>
            <a:r>
              <a:rPr lang="en-IN" sz="2800" dirty="0" err="1" smtClean="0">
                <a:latin typeface="Times New Roman" panose="02020603050405020304" pitchFamily="18" charset="0"/>
                <a:cs typeface="Times New Roman" panose="02020603050405020304" pitchFamily="18" charset="0"/>
              </a:rPr>
              <a:t>Zaika</a:t>
            </a:r>
            <a:r>
              <a:rPr lang="en-IN" sz="2800" dirty="0" smtClean="0">
                <a:latin typeface="Times New Roman" panose="02020603050405020304" pitchFamily="18" charset="0"/>
                <a:cs typeface="Times New Roman" panose="02020603050405020304" pitchFamily="18" charset="0"/>
              </a:rPr>
              <a:t>-e-Nizamuddin (malnutrition), and </a:t>
            </a:r>
            <a:r>
              <a:rPr lang="en-IN" sz="2800" dirty="0" err="1" smtClean="0">
                <a:latin typeface="Times New Roman" panose="02020603050405020304" pitchFamily="18" charset="0"/>
                <a:cs typeface="Times New Roman" panose="02020603050405020304" pitchFamily="18" charset="0"/>
              </a:rPr>
              <a:t>Sair</a:t>
            </a:r>
            <a:r>
              <a:rPr lang="en-IN" sz="2800" dirty="0" smtClean="0">
                <a:latin typeface="Times New Roman" panose="02020603050405020304" pitchFamily="18" charset="0"/>
                <a:cs typeface="Times New Roman" panose="02020603050405020304" pitchFamily="18" charset="0"/>
              </a:rPr>
              <a:t>-e-Nizamuddin - limited and biased employment generation</a:t>
            </a:r>
          </a:p>
          <a:p>
            <a:pPr>
              <a:buFont typeface="Arial" panose="020B0604020202020204" pitchFamily="34" charset="0"/>
              <a:buChar char="•"/>
            </a:pPr>
            <a:r>
              <a:rPr lang="en-IN" sz="2800" dirty="0" err="1" smtClean="0">
                <a:latin typeface="Times New Roman" panose="02020603050405020304" pitchFamily="18" charset="0"/>
                <a:cs typeface="Times New Roman" panose="02020603050405020304" pitchFamily="18" charset="0"/>
              </a:rPr>
              <a:t>Rehnumai</a:t>
            </a:r>
            <a:r>
              <a:rPr lang="en-IN" sz="2800" dirty="0" smtClean="0">
                <a:latin typeface="Times New Roman" panose="02020603050405020304" pitchFamily="18" charset="0"/>
                <a:cs typeface="Times New Roman" panose="02020603050405020304" pitchFamily="18" charset="0"/>
              </a:rPr>
              <a:t> resource centre: Information and </a:t>
            </a:r>
            <a:r>
              <a:rPr lang="en-IN" sz="2800" dirty="0" err="1" smtClean="0">
                <a:latin typeface="Times New Roman" panose="02020603050405020304" pitchFamily="18" charset="0"/>
                <a:cs typeface="Times New Roman" panose="02020603050405020304" pitchFamily="18" charset="0"/>
              </a:rPr>
              <a:t>assisstance</a:t>
            </a:r>
            <a:r>
              <a:rPr lang="en-IN" sz="2800" dirty="0" smtClean="0">
                <a:latin typeface="Times New Roman" panose="02020603050405020304" pitchFamily="18" charset="0"/>
                <a:cs typeface="Times New Roman" panose="02020603050405020304" pitchFamily="18" charset="0"/>
              </a:rPr>
              <a:t> regarding government policies like </a:t>
            </a:r>
            <a:r>
              <a:rPr lang="en-IN" sz="2800" dirty="0" err="1" smtClean="0">
                <a:latin typeface="Times New Roman" panose="02020603050405020304" pitchFamily="18" charset="0"/>
                <a:cs typeface="Times New Roman" panose="02020603050405020304" pitchFamily="18" charset="0"/>
              </a:rPr>
              <a:t>adhaar</a:t>
            </a:r>
            <a:r>
              <a:rPr lang="en-IN" sz="2800" dirty="0" smtClean="0">
                <a:latin typeface="Times New Roman" panose="02020603050405020304" pitchFamily="18" charset="0"/>
                <a:cs typeface="Times New Roman" panose="02020603050405020304" pitchFamily="18" charset="0"/>
              </a:rPr>
              <a:t> card scheme</a:t>
            </a:r>
          </a:p>
          <a:p>
            <a:pPr>
              <a:buFont typeface="Arial" panose="020B0604020202020204" pitchFamily="34" charset="0"/>
              <a:buChar char="•"/>
            </a:pPr>
            <a:r>
              <a:rPr lang="en-IN" sz="2800" dirty="0" err="1" smtClean="0">
                <a:latin typeface="Times New Roman" panose="02020603050405020304" pitchFamily="18" charset="0"/>
                <a:cs typeface="Times New Roman" panose="02020603050405020304" pitchFamily="18" charset="0"/>
              </a:rPr>
              <a:t>Rehman</a:t>
            </a:r>
            <a:r>
              <a:rPr lang="en-IN" sz="2800" dirty="0" smtClean="0">
                <a:latin typeface="Times New Roman" panose="02020603050405020304" pitchFamily="18" charset="0"/>
                <a:cs typeface="Times New Roman" panose="02020603050405020304" pitchFamily="18" charset="0"/>
              </a:rPr>
              <a:t> </a:t>
            </a:r>
            <a:r>
              <a:rPr lang="en-IN" sz="2800" dirty="0" err="1">
                <a:latin typeface="Times New Roman" panose="02020603050405020304" pitchFamily="18" charset="0"/>
                <a:cs typeface="Times New Roman" panose="02020603050405020304" pitchFamily="18" charset="0"/>
              </a:rPr>
              <a:t>N</a:t>
            </a:r>
            <a:r>
              <a:rPr lang="en-IN" sz="2800" dirty="0" err="1" smtClean="0">
                <a:latin typeface="Times New Roman" panose="02020603050405020304" pitchFamily="18" charset="0"/>
                <a:cs typeface="Times New Roman" panose="02020603050405020304" pitchFamily="18" charset="0"/>
              </a:rPr>
              <a:t>igrani</a:t>
            </a:r>
            <a:r>
              <a:rPr lang="en-IN" sz="2800" dirty="0" smtClean="0">
                <a:latin typeface="Times New Roman" panose="02020603050405020304" pitchFamily="18" charset="0"/>
                <a:cs typeface="Times New Roman" panose="02020603050405020304" pitchFamily="18" charset="0"/>
              </a:rPr>
              <a:t> </a:t>
            </a:r>
            <a:r>
              <a:rPr lang="en-IN" sz="2800" dirty="0" err="1" smtClean="0">
                <a:latin typeface="Times New Roman" panose="02020603050405020304" pitchFamily="18" charset="0"/>
                <a:cs typeface="Times New Roman" panose="02020603050405020304" pitchFamily="18" charset="0"/>
              </a:rPr>
              <a:t>Samooh</a:t>
            </a:r>
            <a:r>
              <a:rPr lang="en-IN" sz="2800" dirty="0" smtClean="0">
                <a:latin typeface="Times New Roman" panose="02020603050405020304" pitchFamily="18" charset="0"/>
                <a:cs typeface="Times New Roman" panose="02020603050405020304" pitchFamily="18" charset="0"/>
              </a:rPr>
              <a:t> (RNS): Waste collection</a:t>
            </a:r>
          </a:p>
          <a:p>
            <a:pPr>
              <a:buFont typeface="Arial" panose="020B0604020202020204" pitchFamily="34" charset="0"/>
              <a:buChar char="•"/>
            </a:pPr>
            <a:r>
              <a:rPr lang="en-IN" sz="2800" dirty="0" err="1" smtClean="0">
                <a:latin typeface="Times New Roman" panose="02020603050405020304" pitchFamily="18" charset="0"/>
                <a:cs typeface="Times New Roman" panose="02020603050405020304" pitchFamily="18" charset="0"/>
              </a:rPr>
              <a:t>Mohalla</a:t>
            </a:r>
            <a:r>
              <a:rPr lang="en-IN" sz="2800" dirty="0" smtClean="0">
                <a:latin typeface="Times New Roman" panose="02020603050405020304" pitchFamily="18" charset="0"/>
                <a:cs typeface="Times New Roman" panose="02020603050405020304" pitchFamily="18" charset="0"/>
              </a:rPr>
              <a:t> Health and Sanitation Committee (MHSC)</a:t>
            </a:r>
          </a:p>
          <a:p>
            <a:pPr>
              <a:buFont typeface="Arial" panose="020B0604020202020204" pitchFamily="34" charset="0"/>
              <a:buChar char="•"/>
            </a:pPr>
            <a:r>
              <a:rPr lang="en-IN" sz="2800" dirty="0" err="1" smtClean="0">
                <a:latin typeface="Times New Roman" panose="02020603050405020304" pitchFamily="18" charset="0"/>
                <a:cs typeface="Times New Roman" panose="02020603050405020304" pitchFamily="18" charset="0"/>
              </a:rPr>
              <a:t>Apni</a:t>
            </a:r>
            <a:r>
              <a:rPr lang="en-IN" sz="2800" dirty="0" smtClean="0">
                <a:latin typeface="Times New Roman" panose="02020603050405020304" pitchFamily="18" charset="0"/>
                <a:cs typeface="Times New Roman" panose="02020603050405020304" pitchFamily="18" charset="0"/>
              </a:rPr>
              <a:t> Basti </a:t>
            </a:r>
            <a:r>
              <a:rPr lang="en-IN" sz="2800" dirty="0" err="1" smtClean="0">
                <a:latin typeface="Times New Roman" panose="02020603050405020304" pitchFamily="18" charset="0"/>
                <a:cs typeface="Times New Roman" panose="02020603050405020304" pitchFamily="18" charset="0"/>
              </a:rPr>
              <a:t>Mela</a:t>
            </a:r>
            <a:endParaRPr lang="en-IN"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15350" b="13250"/>
          <a:stretch/>
        </p:blipFill>
        <p:spPr>
          <a:xfrm>
            <a:off x="1475656" y="332656"/>
            <a:ext cx="6580654" cy="6264696"/>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908894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56" y="548680"/>
            <a:ext cx="7935788" cy="864096"/>
          </a:xfrm>
        </p:spPr>
        <p:txBody>
          <a:bodyPr/>
          <a:lstStyle/>
          <a:p>
            <a:r>
              <a:rPr lang="en-IN" u="sng" dirty="0" smtClean="0">
                <a:latin typeface="Times New Roman" panose="02020603050405020304" pitchFamily="18" charset="0"/>
                <a:cs typeface="Times New Roman" panose="02020603050405020304" pitchFamily="18" charset="0"/>
              </a:rPr>
              <a:t>Empowerment of the Residents</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1420350"/>
            <a:ext cx="7892330" cy="3581400"/>
          </a:xfrm>
        </p:spPr>
        <p:txBody>
          <a:bodyPr>
            <a:noAutofit/>
          </a:bodyPr>
          <a:lstStyle/>
          <a:p>
            <a:pPr>
              <a:buNone/>
            </a:pPr>
            <a:r>
              <a:rPr lang="en-IN" sz="2800" dirty="0" smtClean="0">
                <a:latin typeface="Times New Roman" panose="02020603050405020304" pitchFamily="18" charset="0"/>
                <a:cs typeface="Times New Roman" panose="02020603050405020304" pitchFamily="18" charset="0"/>
              </a:rPr>
              <a:t>Overall improvement of the quality of life:</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Dignity of work and labour</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Confidence and self esteem, specially among women</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Financial independence and sustainability</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Pride in their own cultural history</a:t>
            </a:r>
          </a:p>
        </p:txBody>
      </p:sp>
      <p:sp>
        <p:nvSpPr>
          <p:cNvPr id="5" name="Rectangle 4"/>
          <p:cNvSpPr/>
          <p:nvPr/>
        </p:nvSpPr>
        <p:spPr>
          <a:xfrm>
            <a:off x="816428" y="4725144"/>
            <a:ext cx="7975494" cy="1815882"/>
          </a:xfrm>
          <a:prstGeom prst="rect">
            <a:avLst/>
          </a:prstGeom>
        </p:spPr>
        <p:txBody>
          <a:bodyPr wrap="square">
            <a:spAutoFit/>
          </a:bodyPr>
          <a:lstStyle/>
          <a:p>
            <a:pPr>
              <a:buNone/>
            </a:pPr>
            <a:r>
              <a:rPr lang="en-IN" sz="2800" dirty="0">
                <a:solidFill>
                  <a:srgbClr val="17406D"/>
                </a:solidFill>
                <a:latin typeface="Times New Roman" panose="02020603050405020304" pitchFamily="18" charset="0"/>
                <a:cs typeface="Times New Roman" panose="02020603050405020304" pitchFamily="18" charset="0"/>
              </a:rPr>
              <a:t>However, due to the lack of accountability of the foundation, and the disparity between the vision of the people and that of the foundation has majorly hindered the empowerment of the people.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85800"/>
            <a:ext cx="8136904" cy="1485900"/>
          </a:xfrm>
        </p:spPr>
        <p:txBody>
          <a:bodyPr>
            <a:normAutofit/>
          </a:bodyPr>
          <a:lstStyle/>
          <a:p>
            <a:r>
              <a:rPr lang="en-IN" sz="4100" u="sng" dirty="0" smtClean="0">
                <a:latin typeface="Times New Roman" panose="02020603050405020304" pitchFamily="18" charset="0"/>
                <a:cs typeface="Times New Roman" panose="02020603050405020304" pitchFamily="18" charset="0"/>
              </a:rPr>
              <a:t>RATIONALE BEHIND THE TOPIC</a:t>
            </a:r>
            <a:endParaRPr lang="en-IN" sz="41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1600" y="1916832"/>
            <a:ext cx="7200900" cy="3581400"/>
          </a:xfrm>
        </p:spPr>
        <p:txBody>
          <a:bodyPr>
            <a:noAutofit/>
          </a:bodyPr>
          <a:lstStyle/>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Micro-level implications of such a large scale project </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Politics behind the idea of ‘urbanization’</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A</a:t>
            </a:r>
            <a:r>
              <a:rPr lang="en-IN" sz="2800" dirty="0" smtClean="0">
                <a:latin typeface="Times New Roman" panose="02020603050405020304" pitchFamily="18" charset="0"/>
                <a:cs typeface="Times New Roman" panose="02020603050405020304" pitchFamily="18" charset="0"/>
              </a:rPr>
              <a:t>nalysis of the socioeconomic </a:t>
            </a:r>
            <a:r>
              <a:rPr lang="en-IN" sz="2800" dirty="0" smtClean="0">
                <a:latin typeface="Times New Roman" panose="02020603050405020304" pitchFamily="18" charset="0"/>
                <a:cs typeface="Times New Roman" panose="02020603050405020304" pitchFamily="18" charset="0"/>
              </a:rPr>
              <a:t>impacts on the beneficiaries </a:t>
            </a:r>
            <a:r>
              <a:rPr lang="en-IN" sz="2800" dirty="0" smtClean="0">
                <a:latin typeface="Times New Roman" panose="02020603050405020304" pitchFamily="18" charset="0"/>
                <a:cs typeface="Times New Roman" panose="02020603050405020304" pitchFamily="18" charset="0"/>
              </a:rPr>
              <a:t>of such a project</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A comparison of the reported and the actual consequences of the project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8115300" cy="1485900"/>
          </a:xfrm>
        </p:spPr>
        <p:txBody>
          <a:bodyPr>
            <a:normAutofit/>
          </a:bodyPr>
          <a:lstStyle/>
          <a:p>
            <a:r>
              <a:rPr lang="en-IN" u="sng" dirty="0" smtClean="0">
                <a:latin typeface="Times New Roman" panose="02020603050405020304" pitchFamily="18" charset="0"/>
                <a:cs typeface="Times New Roman" panose="02020603050405020304" pitchFamily="18" charset="0"/>
              </a:rPr>
              <a:t>Aestheticization and Beautification</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8700" y="2034580"/>
            <a:ext cx="7770168" cy="3909020"/>
          </a:xfrm>
        </p:spPr>
        <p:txBody>
          <a:bodyPr>
            <a:noAutofit/>
          </a:bodyPr>
          <a:lstStyle/>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Development of open spaces such as parks</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Offices of the AKDN: Big and brightly painted buildings in the middle of the </a:t>
            </a:r>
            <a:r>
              <a:rPr lang="en-IN" sz="2800" dirty="0">
                <a:latin typeface="Times New Roman" panose="02020603050405020304" pitchFamily="18" charset="0"/>
                <a:cs typeface="Times New Roman" panose="02020603050405020304" pitchFamily="18" charset="0"/>
              </a:rPr>
              <a:t>B</a:t>
            </a:r>
            <a:r>
              <a:rPr lang="en-IN" sz="2800" dirty="0" smtClean="0">
                <a:latin typeface="Times New Roman" panose="02020603050405020304" pitchFamily="18" charset="0"/>
                <a:cs typeface="Times New Roman" panose="02020603050405020304" pitchFamily="18" charset="0"/>
              </a:rPr>
              <a:t>asti</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Boards bearing the Project’s name placed around the Basti</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Installation of computer kiosks (non- functional)</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Street cleanliness: Tiles, regular sweeping, dustbins</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332656"/>
            <a:ext cx="8316416" cy="6237312"/>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851034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11760" y="260648"/>
            <a:ext cx="4677984" cy="6237312"/>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74743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476672"/>
            <a:ext cx="8124395" cy="6093296"/>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256687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04664"/>
            <a:ext cx="7200900" cy="1485900"/>
          </a:xfrm>
        </p:spPr>
        <p:txBody>
          <a:bodyPr/>
          <a:lstStyle/>
          <a:p>
            <a:pPr algn="ctr"/>
            <a:r>
              <a:rPr lang="en-IN" u="sng" dirty="0" smtClean="0">
                <a:latin typeface="Times New Roman" panose="02020603050405020304" pitchFamily="18" charset="0"/>
                <a:cs typeface="Times New Roman" panose="02020603050405020304" pitchFamily="18" charset="0"/>
              </a:rPr>
              <a:t>FINAL ANALYSIS</a:t>
            </a:r>
            <a:endParaRPr lang="en-IN"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1600" y="2060848"/>
            <a:ext cx="7200900" cy="3581400"/>
          </a:xfrm>
        </p:spPr>
        <p:txBody>
          <a:bodyPr>
            <a:noAutofit/>
          </a:bodyPr>
          <a:lstStyle/>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Improved cleanliness</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Employment generation</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Regular health check ups </a:t>
            </a:r>
          </a:p>
          <a:p>
            <a:pPr>
              <a:buFont typeface="Arial" panose="020B0604020202020204" pitchFamily="34" charset="0"/>
              <a:buChar char="•"/>
            </a:pPr>
            <a:r>
              <a:rPr lang="en-IN" sz="3200" dirty="0" smtClean="0">
                <a:latin typeface="Times New Roman" panose="02020603050405020304" pitchFamily="18" charset="0"/>
                <a:cs typeface="Times New Roman" panose="02020603050405020304" pitchFamily="18" charset="0"/>
              </a:rPr>
              <a:t>Functional SHGs</a:t>
            </a:r>
            <a:endParaRPr lang="en-I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908720"/>
            <a:ext cx="8136904" cy="5317289"/>
          </a:xfrm>
          <a:prstGeom prst="rect">
            <a:avLst/>
          </a:prstGeom>
        </p:spPr>
        <p:txBody>
          <a:bodyPr wrap="square">
            <a:spAutoFit/>
          </a:bodyPr>
          <a:lstStyle/>
          <a:p>
            <a:pPr marL="457200" lvl="0" indent="-457200"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Lesser accountability as compared to the government</a:t>
            </a:r>
          </a:p>
          <a:p>
            <a:pPr marL="457200" lvl="0" indent="-457200"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Intervention by a foreign private body - overwhelming presence, Foucauldian idea of surveillance</a:t>
            </a:r>
          </a:p>
          <a:p>
            <a:pPr marL="457200" lvl="0" indent="-457200"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Home versus heritage – </a:t>
            </a:r>
            <a:r>
              <a:rPr lang="en-IN" sz="2800" i="1" dirty="0" err="1">
                <a:solidFill>
                  <a:srgbClr val="17406D"/>
                </a:solidFill>
                <a:latin typeface="Times New Roman" panose="02020603050405020304" pitchFamily="18" charset="0"/>
                <a:cs typeface="Times New Roman" panose="02020603050405020304" pitchFamily="18" charset="0"/>
              </a:rPr>
              <a:t>ujaad</a:t>
            </a:r>
            <a:r>
              <a:rPr lang="en-IN" sz="2800" i="1" dirty="0">
                <a:solidFill>
                  <a:srgbClr val="17406D"/>
                </a:solidFill>
                <a:latin typeface="Times New Roman" panose="02020603050405020304" pitchFamily="18" charset="0"/>
                <a:cs typeface="Times New Roman" panose="02020603050405020304" pitchFamily="18" charset="0"/>
              </a:rPr>
              <a:t>, </a:t>
            </a:r>
            <a:r>
              <a:rPr lang="en-IN" sz="2800" i="1" dirty="0" err="1">
                <a:solidFill>
                  <a:srgbClr val="17406D"/>
                </a:solidFill>
                <a:latin typeface="Times New Roman" panose="02020603050405020304" pitchFamily="18" charset="0"/>
                <a:cs typeface="Times New Roman" panose="02020603050405020304" pitchFamily="18" charset="0"/>
              </a:rPr>
              <a:t>kabza</a:t>
            </a:r>
            <a:endParaRPr lang="en-IN" sz="2800" i="1" dirty="0">
              <a:solidFill>
                <a:srgbClr val="17406D"/>
              </a:solidFill>
              <a:latin typeface="Times New Roman" panose="02020603050405020304" pitchFamily="18" charset="0"/>
              <a:cs typeface="Times New Roman" panose="02020603050405020304" pitchFamily="18" charset="0"/>
            </a:endParaRPr>
          </a:p>
          <a:p>
            <a:pPr marL="457200" lvl="0" indent="-457200" defTabSz="685800">
              <a:lnSpc>
                <a:spcPct val="94000"/>
              </a:lnSpc>
              <a:spcBef>
                <a:spcPts val="1000"/>
              </a:spcBef>
              <a:spcAft>
                <a:spcPts val="200"/>
              </a:spcAft>
              <a:buFont typeface="Arial" panose="020B0604020202020204" pitchFamily="34" charset="0"/>
              <a:buChar char="•"/>
            </a:pPr>
            <a:r>
              <a:rPr lang="en-IN" sz="2800" dirty="0">
                <a:solidFill>
                  <a:srgbClr val="17406D"/>
                </a:solidFill>
                <a:latin typeface="Times New Roman" panose="02020603050405020304" pitchFamily="18" charset="0"/>
                <a:cs typeface="Times New Roman" panose="02020603050405020304" pitchFamily="18" charset="0"/>
              </a:rPr>
              <a:t>Disparity in the meting out of benefits – economic status, residential status, and location of the house</a:t>
            </a:r>
          </a:p>
          <a:p>
            <a:pPr marL="457200" lvl="0" indent="-457200" defTabSz="685800">
              <a:lnSpc>
                <a:spcPct val="94000"/>
              </a:lnSpc>
              <a:spcBef>
                <a:spcPts val="1000"/>
              </a:spcBef>
              <a:spcAft>
                <a:spcPts val="200"/>
              </a:spcAft>
              <a:buFont typeface="Arial" panose="020B0604020202020204" pitchFamily="34" charset="0"/>
              <a:buChar char="•"/>
            </a:pPr>
            <a:r>
              <a:rPr lang="en-IN" sz="2800" dirty="0" smtClean="0">
                <a:solidFill>
                  <a:srgbClr val="17406D"/>
                </a:solidFill>
                <a:latin typeface="Times New Roman" panose="02020603050405020304" pitchFamily="18" charset="0"/>
                <a:cs typeface="Times New Roman" panose="02020603050405020304" pitchFamily="18" charset="0"/>
              </a:rPr>
              <a:t>Gaps </a:t>
            </a:r>
            <a:r>
              <a:rPr lang="en-IN" sz="2800" dirty="0">
                <a:solidFill>
                  <a:srgbClr val="17406D"/>
                </a:solidFill>
                <a:latin typeface="Times New Roman" panose="02020603050405020304" pitchFamily="18" charset="0"/>
                <a:cs typeface="Times New Roman" panose="02020603050405020304" pitchFamily="18" charset="0"/>
              </a:rPr>
              <a:t>in the </a:t>
            </a:r>
            <a:r>
              <a:rPr lang="en-IN" sz="2800" dirty="0" smtClean="0">
                <a:solidFill>
                  <a:srgbClr val="17406D"/>
                </a:solidFill>
                <a:latin typeface="Times New Roman" panose="02020603050405020304" pitchFamily="18" charset="0"/>
                <a:cs typeface="Times New Roman" panose="02020603050405020304" pitchFamily="18" charset="0"/>
              </a:rPr>
              <a:t>vision </a:t>
            </a:r>
            <a:r>
              <a:rPr lang="en-IN" sz="2800" dirty="0">
                <a:solidFill>
                  <a:srgbClr val="17406D"/>
                </a:solidFill>
                <a:latin typeface="Times New Roman" panose="02020603050405020304" pitchFamily="18" charset="0"/>
                <a:cs typeface="Times New Roman" panose="02020603050405020304" pitchFamily="18" charset="0"/>
              </a:rPr>
              <a:t>of development and urbanisation</a:t>
            </a:r>
          </a:p>
          <a:p>
            <a:pPr marL="457200" lvl="0" indent="-457200" defTabSz="685800">
              <a:lnSpc>
                <a:spcPct val="94000"/>
              </a:lnSpc>
              <a:spcBef>
                <a:spcPts val="1000"/>
              </a:spcBef>
              <a:spcAft>
                <a:spcPts val="200"/>
              </a:spcAft>
              <a:buFont typeface="Arial" panose="020B0604020202020204" pitchFamily="34" charset="0"/>
              <a:buChar char="•"/>
            </a:pPr>
            <a:r>
              <a:rPr lang="en-IN" sz="2800" b="1" dirty="0">
                <a:solidFill>
                  <a:srgbClr val="17406D"/>
                </a:solidFill>
                <a:latin typeface="Times New Roman" panose="02020603050405020304" pitchFamily="18" charset="0"/>
                <a:cs typeface="Times New Roman" panose="02020603050405020304" pitchFamily="18" charset="0"/>
              </a:rPr>
              <a:t>Another form of </a:t>
            </a:r>
            <a:r>
              <a:rPr lang="en-IN" sz="2800" b="1" dirty="0" smtClean="0">
                <a:solidFill>
                  <a:srgbClr val="17406D"/>
                </a:solidFill>
                <a:latin typeface="Times New Roman" panose="02020603050405020304" pitchFamily="18" charset="0"/>
                <a:cs typeface="Times New Roman" panose="02020603050405020304" pitchFamily="18" charset="0"/>
              </a:rPr>
              <a:t>capitalism; alienation </a:t>
            </a:r>
            <a:r>
              <a:rPr lang="en-IN" sz="2800" b="1" dirty="0">
                <a:solidFill>
                  <a:srgbClr val="17406D"/>
                </a:solidFill>
                <a:latin typeface="Times New Roman" panose="02020603050405020304" pitchFamily="18" charset="0"/>
                <a:cs typeface="Times New Roman" panose="02020603050405020304" pitchFamily="18" charset="0"/>
              </a:rPr>
              <a:t>of the beneficiaries themselves</a:t>
            </a:r>
            <a:endParaRPr lang="en-IN" sz="2800" dirty="0">
              <a:solidFill>
                <a:srgbClr val="17406D"/>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83797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4851" b="8000"/>
          <a:stretch/>
        </p:blipFill>
        <p:spPr>
          <a:xfrm>
            <a:off x="2000250" y="332656"/>
            <a:ext cx="5329410" cy="6192688"/>
          </a:xfrm>
          <a:prstGeom prst="rect">
            <a:avLst/>
          </a:prstGeom>
          <a:ln w="38100" cap="sq">
            <a:solidFill>
              <a:srgbClr val="17406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73890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64896" cy="1485900"/>
          </a:xfrm>
        </p:spPr>
        <p:txBody>
          <a:bodyPr>
            <a:normAutofit/>
          </a:bodyPr>
          <a:lstStyle/>
          <a:p>
            <a:pPr algn="ctr"/>
            <a:r>
              <a:rPr lang="en-IN" sz="4200" u="sng" dirty="0" smtClean="0">
                <a:latin typeface="Times New Roman" panose="02020603050405020304" pitchFamily="18" charset="0"/>
                <a:cs typeface="Times New Roman" panose="02020603050405020304" pitchFamily="18" charset="0"/>
              </a:rPr>
              <a:t>Methodological Barriers: </a:t>
            </a:r>
            <a:br>
              <a:rPr lang="en-IN" sz="4200" u="sng" dirty="0" smtClean="0">
                <a:latin typeface="Times New Roman" panose="02020603050405020304" pitchFamily="18" charset="0"/>
                <a:cs typeface="Times New Roman" panose="02020603050405020304" pitchFamily="18" charset="0"/>
              </a:rPr>
            </a:br>
            <a:r>
              <a:rPr lang="en-IN" sz="4200" u="sng" dirty="0" smtClean="0">
                <a:latin typeface="Times New Roman" panose="02020603050405020304" pitchFamily="18" charset="0"/>
                <a:cs typeface="Times New Roman" panose="02020603050405020304" pitchFamily="18" charset="0"/>
              </a:rPr>
              <a:t>Our Experience in the Field</a:t>
            </a:r>
            <a:endParaRPr lang="en-IN" sz="4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2060848"/>
            <a:ext cx="7992888" cy="5852771"/>
          </a:xfrm>
        </p:spPr>
        <p:txBody>
          <a:bodyPr>
            <a:noAutofit/>
          </a:bodyPr>
          <a:lstStyle/>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Socioeconomic between us and the field</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Our gender identity – The </a:t>
            </a:r>
            <a:r>
              <a:rPr lang="en-IN" sz="2800" i="1" dirty="0" smtClean="0">
                <a:latin typeface="Times New Roman" panose="02020603050405020304" pitchFamily="18" charset="0"/>
                <a:cs typeface="Times New Roman" panose="02020603050405020304" pitchFamily="18" charset="0"/>
              </a:rPr>
              <a:t>madam, </a:t>
            </a:r>
            <a:r>
              <a:rPr lang="en-IN" sz="2800" i="1" dirty="0" err="1" smtClean="0">
                <a:latin typeface="Times New Roman" panose="02020603050405020304" pitchFamily="18" charset="0"/>
                <a:cs typeface="Times New Roman" panose="02020603050405020304" pitchFamily="18" charset="0"/>
              </a:rPr>
              <a:t>gudiya</a:t>
            </a:r>
            <a:r>
              <a:rPr lang="en-IN" sz="2800" i="1" dirty="0" smtClean="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label</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Hesitation of the residents in talking about Aga Khan Foundation</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Silence of the Aga Khan Foundation and their Officials in the </a:t>
            </a:r>
            <a:r>
              <a:rPr lang="en-IN" sz="2800" dirty="0">
                <a:latin typeface="Times New Roman" panose="02020603050405020304" pitchFamily="18" charset="0"/>
                <a:cs typeface="Times New Roman" panose="02020603050405020304" pitchFamily="18" charset="0"/>
              </a:rPr>
              <a:t>B</a:t>
            </a:r>
            <a:r>
              <a:rPr lang="en-IN" sz="2800" dirty="0" smtClean="0">
                <a:latin typeface="Times New Roman" panose="02020603050405020304" pitchFamily="18" charset="0"/>
                <a:cs typeface="Times New Roman" panose="02020603050405020304" pitchFamily="18" charset="0"/>
              </a:rPr>
              <a:t>asti</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Our inhibitions and the sensitive nature of our topic</a:t>
            </a:r>
          </a:p>
          <a:p>
            <a:pPr marL="0" indent="0" algn="r">
              <a:buNone/>
            </a:pPr>
            <a:endParaRPr lang="en-IN" sz="1800" i="1" dirty="0" smtClean="0">
              <a:latin typeface="Times New Roman" panose="02020603050405020304" pitchFamily="18" charset="0"/>
              <a:cs typeface="Times New Roman" panose="02020603050405020304" pitchFamily="18" charset="0"/>
            </a:endParaRPr>
          </a:p>
          <a:p>
            <a:pPr marL="0" indent="0" algn="r">
              <a:buNone/>
            </a:pPr>
            <a:endParaRPr lang="en-IN" sz="1800" i="1" dirty="0">
              <a:latin typeface="Times New Roman" panose="02020603050405020304" pitchFamily="18" charset="0"/>
              <a:cs typeface="Times New Roman" panose="02020603050405020304" pitchFamily="18" charset="0"/>
            </a:endParaRPr>
          </a:p>
          <a:p>
            <a:pPr marL="0" indent="0" algn="r">
              <a:buNone/>
            </a:pPr>
            <a:r>
              <a:rPr lang="en-IN" sz="1800" i="1" dirty="0" smtClean="0">
                <a:latin typeface="Times New Roman" panose="02020603050405020304" pitchFamily="18" charset="0"/>
                <a:cs typeface="Times New Roman" panose="02020603050405020304" pitchFamily="18" charset="0"/>
              </a:rPr>
              <a:t>We tried our best…</a:t>
            </a:r>
            <a:endParaRPr lang="en-IN"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55456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144" y="332656"/>
            <a:ext cx="7200900" cy="654968"/>
          </a:xfrm>
        </p:spPr>
        <p:txBody>
          <a:bodyPr>
            <a:noAutofit/>
          </a:bodyPr>
          <a:lstStyle/>
          <a:p>
            <a:pPr algn="ctr"/>
            <a:r>
              <a:rPr lang="en-IN" sz="4200" u="sng" dirty="0" smtClean="0">
                <a:latin typeface="Times New Roman" panose="02020603050405020304" pitchFamily="18" charset="0"/>
                <a:cs typeface="Times New Roman" panose="02020603050405020304" pitchFamily="18" charset="0"/>
              </a:rPr>
              <a:t>Conclusion</a:t>
            </a:r>
            <a:endParaRPr lang="en-IN" sz="4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1268760"/>
            <a:ext cx="8015808" cy="5360640"/>
          </a:xfrm>
        </p:spPr>
        <p:txBody>
          <a:bodyPr>
            <a:noAutofit/>
          </a:bodyPr>
          <a:lstStyle/>
          <a:p>
            <a:pPr>
              <a:buFont typeface="Arial" panose="020B0604020202020204" pitchFamily="34" charset="0"/>
              <a:buChar char="•"/>
            </a:pPr>
            <a:r>
              <a:rPr lang="en-IN" sz="2500" dirty="0" smtClean="0">
                <a:latin typeface="Times New Roman" panose="02020603050405020304" pitchFamily="18" charset="0"/>
                <a:cs typeface="Times New Roman" panose="02020603050405020304" pitchFamily="18" charset="0"/>
              </a:rPr>
              <a:t>Thus, our fieldwork unveiled to us the glaring gap between the project report of AKTC and the several media reports, and the realities that existed in the Basti</a:t>
            </a:r>
          </a:p>
          <a:p>
            <a:pPr>
              <a:buFont typeface="Arial" panose="020B0604020202020204" pitchFamily="34" charset="0"/>
              <a:buChar char="•"/>
            </a:pPr>
            <a:r>
              <a:rPr lang="en-IN" sz="2500" dirty="0" smtClean="0">
                <a:latin typeface="Times New Roman" panose="02020603050405020304" pitchFamily="18" charset="0"/>
                <a:cs typeface="Times New Roman" panose="02020603050405020304" pitchFamily="18" charset="0"/>
              </a:rPr>
              <a:t>While a decent amount of work has happened in the Basti, the major idea of civil society engagement has largely failed </a:t>
            </a:r>
          </a:p>
          <a:p>
            <a:pPr>
              <a:buFont typeface="Arial" panose="020B0604020202020204" pitchFamily="34" charset="0"/>
              <a:buChar char="•"/>
            </a:pPr>
            <a:r>
              <a:rPr lang="en-IN" sz="2500" dirty="0" smtClean="0">
                <a:latin typeface="Times New Roman" panose="02020603050405020304" pitchFamily="18" charset="0"/>
                <a:cs typeface="Times New Roman" panose="02020603050405020304" pitchFamily="18" charset="0"/>
              </a:rPr>
              <a:t>A project that was started with the idea of a unique way of urban renewal that takes the people as significant nodes in the process of development ends up on field as an imposed idea of urbanization on an alienated population </a:t>
            </a:r>
            <a:r>
              <a:rPr lang="en-IN" sz="2500" dirty="0" smtClean="0">
                <a:latin typeface="Times New Roman" panose="02020603050405020304" pitchFamily="18" charset="0"/>
                <a:cs typeface="Times New Roman" panose="02020603050405020304" pitchFamily="18" charset="0"/>
              </a:rPr>
              <a:t/>
            </a:r>
            <a:br>
              <a:rPr lang="en-IN" sz="2500" dirty="0" smtClean="0">
                <a:latin typeface="Times New Roman" panose="02020603050405020304" pitchFamily="18" charset="0"/>
                <a:cs typeface="Times New Roman" panose="02020603050405020304" pitchFamily="18" charset="0"/>
              </a:rPr>
            </a:br>
            <a:endParaRPr lang="en-IN" sz="2500" dirty="0" smtClean="0">
              <a:latin typeface="Times New Roman" panose="02020603050405020304" pitchFamily="18" charset="0"/>
              <a:cs typeface="Times New Roman" panose="02020603050405020304" pitchFamily="18" charset="0"/>
            </a:endParaRPr>
          </a:p>
          <a:p>
            <a:pPr marL="0" indent="0">
              <a:buNone/>
            </a:pPr>
            <a:r>
              <a:rPr lang="en-IN" sz="2500" b="1" u="sng" dirty="0" smtClean="0">
                <a:latin typeface="Times New Roman" panose="02020603050405020304" pitchFamily="18" charset="0"/>
                <a:cs typeface="Times New Roman" panose="02020603050405020304" pitchFamily="18" charset="0"/>
              </a:rPr>
              <a:t>Hence, our hypothesis stands disproved. </a:t>
            </a:r>
          </a:p>
        </p:txBody>
      </p:sp>
    </p:spTree>
    <p:extLst>
      <p:ext uri="{BB962C8B-B14F-4D97-AF65-F5344CB8AC3E}">
        <p14:creationId xmlns="" xmlns:p14="http://schemas.microsoft.com/office/powerpoint/2010/main" val="3622911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05d8381c0313756d0b8c4a99e9ee2d8--poster.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descr="WhatsApp Image 2019-04-09 at 3.13.18 PM.jpeg"/>
          <p:cNvPicPr>
            <a:picLocks noChangeAspect="1"/>
          </p:cNvPicPr>
          <p:nvPr/>
        </p:nvPicPr>
        <p:blipFill>
          <a:blip r:embed="rId3" cstate="print"/>
          <a:srcRect b="41907"/>
          <a:stretch>
            <a:fillRect/>
          </a:stretch>
        </p:blipFill>
        <p:spPr>
          <a:xfrm>
            <a:off x="6487860" y="1905000"/>
            <a:ext cx="265614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N02721.jpg"/>
          <p:cNvPicPr>
            <a:picLocks noChangeAspect="1"/>
          </p:cNvPicPr>
          <p:nvPr/>
        </p:nvPicPr>
        <p:blipFill>
          <a:blip r:embed="rId4" cstate="print"/>
          <a:stretch>
            <a:fillRect/>
          </a:stretch>
        </p:blipFill>
        <p:spPr>
          <a:xfrm>
            <a:off x="228600" y="1905000"/>
            <a:ext cx="2812400" cy="18596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AAABSSIaLumEXoD9jiXNG1kr9nekFyDnPpLNaMQKvq-g-SE52YIzCeMyKWK1tXHscVCZSxlXZgKcc2gG1uXdpgH096MmcIng8nANVh90l-_EtKTHoc5L-ep6rkKyIgrUi94qH4SP27rhbCLLnyRiNckTY5P3MTc48GSO08.png"/>
          <p:cNvPicPr>
            <a:picLocks noChangeAspect="1"/>
          </p:cNvPicPr>
          <p:nvPr/>
        </p:nvPicPr>
        <p:blipFill>
          <a:blip r:embed="rId5" cstate="print"/>
          <a:srcRect t="5698" b="3134"/>
          <a:stretch>
            <a:fillRect/>
          </a:stretch>
        </p:blipFill>
        <p:spPr>
          <a:xfrm>
            <a:off x="1524000" y="0"/>
            <a:ext cx="5759824" cy="223172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4335388" cy="726976"/>
          </a:xfrm>
        </p:spPr>
        <p:txBody>
          <a:bodyPr>
            <a:normAutofit/>
          </a:bodyPr>
          <a:lstStyle/>
          <a:p>
            <a:r>
              <a:rPr lang="en-IN" sz="4200" u="sng" dirty="0" smtClean="0">
                <a:latin typeface="Times New Roman" panose="02020603050405020304" pitchFamily="18" charset="0"/>
                <a:cs typeface="Times New Roman" panose="02020603050405020304" pitchFamily="18" charset="0"/>
              </a:rPr>
              <a:t>METHODOLOGY</a:t>
            </a:r>
            <a:endParaRPr lang="en-IN" sz="4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700808"/>
            <a:ext cx="8208912" cy="4709120"/>
          </a:xfrm>
        </p:spPr>
        <p:txBody>
          <a:bodyPr>
            <a:noAutofit/>
          </a:bodyPr>
          <a:lstStyle/>
          <a:p>
            <a:pPr>
              <a:lnSpc>
                <a:spcPct val="99000"/>
              </a:lnSpc>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Universe: Nizamuddin Basti</a:t>
            </a:r>
            <a:endParaRPr lang="en-IN" sz="2800" dirty="0">
              <a:latin typeface="Times New Roman" panose="02020603050405020304" pitchFamily="18" charset="0"/>
              <a:cs typeface="Times New Roman" panose="02020603050405020304" pitchFamily="18" charset="0"/>
            </a:endParaRPr>
          </a:p>
          <a:p>
            <a:pPr>
              <a:lnSpc>
                <a:spcPct val="99000"/>
              </a:lnSpc>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Fieldwork over 3 days</a:t>
            </a:r>
          </a:p>
          <a:p>
            <a:pPr>
              <a:lnSpc>
                <a:spcPct val="99000"/>
              </a:lnSpc>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Sample Type: Residents, shop owners and officials (20-25 people)</a:t>
            </a:r>
          </a:p>
          <a:p>
            <a:pPr>
              <a:lnSpc>
                <a:spcPct val="99000"/>
              </a:lnSpc>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Sampling Method: Random Sampling </a:t>
            </a:r>
          </a:p>
          <a:p>
            <a:pPr indent="-360000">
              <a:lnSpc>
                <a:spcPct val="99000"/>
              </a:lnSpc>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Methodologies: </a:t>
            </a:r>
            <a:r>
              <a:rPr lang="en-IN" sz="2800" dirty="0" smtClean="0">
                <a:latin typeface="Times New Roman" panose="02020603050405020304" pitchFamily="18" charset="0"/>
                <a:cs typeface="Times New Roman" panose="02020603050405020304" pitchFamily="18" charset="0"/>
              </a:rPr>
              <a:t>Participant and Non-Participant Observation, </a:t>
            </a:r>
            <a:r>
              <a:rPr lang="en-IN" sz="2800" dirty="0" smtClean="0">
                <a:latin typeface="Times New Roman" panose="02020603050405020304" pitchFamily="18" charset="0"/>
                <a:cs typeface="Times New Roman" panose="02020603050405020304" pitchFamily="18" charset="0"/>
              </a:rPr>
              <a:t>and Unstructured Interview</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124744"/>
            <a:ext cx="7920880" cy="4300152"/>
          </a:xfrm>
          <a:prstGeom prst="rect">
            <a:avLst/>
          </a:prstGeom>
        </p:spPr>
        <p:txBody>
          <a:bodyPr wrap="square">
            <a:spAutoFit/>
          </a:bodyPr>
          <a:lstStyle/>
          <a:p>
            <a:pPr marL="384048" lvl="0" indent="-360000" defTabSz="685800">
              <a:lnSpc>
                <a:spcPct val="99000"/>
              </a:lnSpc>
              <a:spcBef>
                <a:spcPts val="1000"/>
              </a:spcBef>
              <a:spcAft>
                <a:spcPts val="200"/>
              </a:spcAft>
              <a:buFont typeface="Arial" panose="020B0604020202020204" pitchFamily="34" charset="0"/>
              <a:buChar char="•"/>
            </a:pPr>
            <a:r>
              <a:rPr lang="en-IN" sz="3200" dirty="0">
                <a:solidFill>
                  <a:srgbClr val="17406D"/>
                </a:solidFill>
                <a:latin typeface="Times New Roman" panose="02020603050405020304" pitchFamily="18" charset="0"/>
                <a:cs typeface="Times New Roman" panose="02020603050405020304" pitchFamily="18" charset="0"/>
              </a:rPr>
              <a:t>We opted </a:t>
            </a:r>
            <a:r>
              <a:rPr lang="en-IN" sz="3200" dirty="0" smtClean="0">
                <a:solidFill>
                  <a:srgbClr val="17406D"/>
                </a:solidFill>
                <a:latin typeface="Times New Roman" panose="02020603050405020304" pitchFamily="18" charset="0"/>
                <a:cs typeface="Times New Roman" panose="02020603050405020304" pitchFamily="18" charset="0"/>
              </a:rPr>
              <a:t>for these </a:t>
            </a:r>
            <a:r>
              <a:rPr lang="en-IN" sz="3200" dirty="0">
                <a:solidFill>
                  <a:srgbClr val="17406D"/>
                </a:solidFill>
                <a:latin typeface="Times New Roman" panose="02020603050405020304" pitchFamily="18" charset="0"/>
                <a:cs typeface="Times New Roman" panose="02020603050405020304" pitchFamily="18" charset="0"/>
              </a:rPr>
              <a:t>methods as our aim was to gain the opinions and experiences of the people involved </a:t>
            </a:r>
          </a:p>
          <a:p>
            <a:pPr marL="384048" lvl="0" indent="-384048" defTabSz="685800">
              <a:lnSpc>
                <a:spcPct val="99000"/>
              </a:lnSpc>
              <a:spcBef>
                <a:spcPts val="1000"/>
              </a:spcBef>
              <a:spcAft>
                <a:spcPts val="200"/>
              </a:spcAft>
              <a:buFont typeface="Arial" panose="020B0604020202020204" pitchFamily="34" charset="0"/>
              <a:buChar char="•"/>
            </a:pPr>
            <a:r>
              <a:rPr lang="en-IN" sz="3200" dirty="0" smtClean="0">
                <a:solidFill>
                  <a:srgbClr val="17406D"/>
                </a:solidFill>
                <a:latin typeface="Times New Roman" panose="02020603050405020304" pitchFamily="18" charset="0"/>
                <a:cs typeface="Times New Roman" panose="02020603050405020304" pitchFamily="18" charset="0"/>
              </a:rPr>
              <a:t>We </a:t>
            </a:r>
            <a:r>
              <a:rPr lang="en-IN" sz="3200" dirty="0" smtClean="0">
                <a:solidFill>
                  <a:srgbClr val="17406D"/>
                </a:solidFill>
                <a:latin typeface="Times New Roman" panose="02020603050405020304" pitchFamily="18" charset="0"/>
                <a:cs typeface="Times New Roman" panose="02020603050405020304" pitchFamily="18" charset="0"/>
              </a:rPr>
              <a:t>were </a:t>
            </a:r>
            <a:r>
              <a:rPr lang="en-IN" sz="3200" dirty="0">
                <a:solidFill>
                  <a:srgbClr val="17406D"/>
                </a:solidFill>
                <a:latin typeface="Times New Roman" panose="02020603050405020304" pitchFamily="18" charset="0"/>
                <a:cs typeface="Times New Roman" panose="02020603050405020304" pitchFamily="18" charset="0"/>
              </a:rPr>
              <a:t>dealing with a largely </a:t>
            </a:r>
            <a:r>
              <a:rPr lang="en-IN" sz="3200" dirty="0" smtClean="0">
                <a:solidFill>
                  <a:srgbClr val="17406D"/>
                </a:solidFill>
                <a:latin typeface="Times New Roman" panose="02020603050405020304" pitchFamily="18" charset="0"/>
                <a:cs typeface="Times New Roman" panose="02020603050405020304" pitchFamily="18" charset="0"/>
              </a:rPr>
              <a:t>non-English speaking population </a:t>
            </a:r>
            <a:endParaRPr lang="en-IN" sz="3200" dirty="0">
              <a:solidFill>
                <a:srgbClr val="17406D"/>
              </a:solidFill>
              <a:latin typeface="Times New Roman" panose="02020603050405020304" pitchFamily="18" charset="0"/>
              <a:cs typeface="Times New Roman" panose="02020603050405020304" pitchFamily="18" charset="0"/>
            </a:endParaRPr>
          </a:p>
          <a:p>
            <a:pPr marL="384048" lvl="0" indent="-384048" defTabSz="685800">
              <a:lnSpc>
                <a:spcPct val="99000"/>
              </a:lnSpc>
              <a:spcBef>
                <a:spcPts val="1000"/>
              </a:spcBef>
              <a:spcAft>
                <a:spcPts val="200"/>
              </a:spcAft>
              <a:buFont typeface="Arial" panose="020B0604020202020204" pitchFamily="34" charset="0"/>
              <a:buChar char="•"/>
            </a:pPr>
            <a:r>
              <a:rPr lang="en-IN" sz="3200" dirty="0">
                <a:solidFill>
                  <a:srgbClr val="17406D"/>
                </a:solidFill>
                <a:latin typeface="Times New Roman" panose="02020603050405020304" pitchFamily="18" charset="0"/>
                <a:cs typeface="Times New Roman" panose="02020603050405020304" pitchFamily="18" charset="0"/>
              </a:rPr>
              <a:t>We recognised the importance of subjective answers and subliminal cues in the kind of data we were collecting </a:t>
            </a:r>
          </a:p>
        </p:txBody>
      </p:sp>
    </p:spTree>
    <p:extLst>
      <p:ext uri="{BB962C8B-B14F-4D97-AF65-F5344CB8AC3E}">
        <p14:creationId xmlns="" xmlns:p14="http://schemas.microsoft.com/office/powerpoint/2010/main" val="231040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387" y="260648"/>
            <a:ext cx="6433610" cy="1485900"/>
          </a:xfrm>
        </p:spPr>
        <p:txBody>
          <a:bodyPr>
            <a:normAutofit/>
          </a:bodyPr>
          <a:lstStyle/>
          <a:p>
            <a:r>
              <a:rPr lang="en-IN" sz="4100" u="sng" dirty="0" smtClean="0">
                <a:latin typeface="Times New Roman" panose="02020603050405020304" pitchFamily="18" charset="0"/>
                <a:cs typeface="Times New Roman" panose="02020603050405020304" pitchFamily="18" charset="0"/>
              </a:rPr>
              <a:t>REVIEW OF LITERATURE</a:t>
            </a:r>
            <a:endParaRPr lang="en-IN" sz="41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124744"/>
            <a:ext cx="8303232" cy="5733256"/>
          </a:xfrm>
        </p:spPr>
        <p:txBody>
          <a:bodyPr>
            <a:noAutofit/>
          </a:bodyPr>
          <a:lstStyle/>
          <a:p>
            <a:pPr>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“Nizamuddin Urban Renewal Initiative Annual Report” Aga Khan Development Network, 2015</a:t>
            </a:r>
          </a:p>
          <a:p>
            <a:pPr>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“Urban Renewal Initiative Project Brief” by AKTC, March 2013</a:t>
            </a:r>
          </a:p>
          <a:p>
            <a:pPr>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“Development in the Context of Urban Conservation: Examining the interrelationship between the architectural heritage and intangible culture in historic settlements” </a:t>
            </a:r>
            <a:r>
              <a:rPr lang="en-IN" sz="2600" dirty="0" err="1" smtClean="0">
                <a:latin typeface="Times New Roman" panose="02020603050405020304" pitchFamily="18" charset="0"/>
                <a:cs typeface="Times New Roman" panose="02020603050405020304" pitchFamily="18" charset="0"/>
              </a:rPr>
              <a:t>Bhavin</a:t>
            </a:r>
            <a:r>
              <a:rPr lang="en-IN" sz="2600" dirty="0" smtClean="0">
                <a:latin typeface="Times New Roman" panose="02020603050405020304" pitchFamily="18" charset="0"/>
                <a:cs typeface="Times New Roman" panose="02020603050405020304" pitchFamily="18" charset="0"/>
              </a:rPr>
              <a:t> Shukla</a:t>
            </a:r>
          </a:p>
          <a:p>
            <a:pPr>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“Finding Workable Solutions to the Issues Adversely Affection the Preservation of Built Cultural Heritage in India, Prashant Banerjee, January 2015   </a:t>
            </a:r>
          </a:p>
          <a:p>
            <a:pPr>
              <a:buFont typeface="Arial" panose="020B0604020202020204" pitchFamily="34" charset="0"/>
              <a:buChar char="•"/>
            </a:pPr>
            <a:r>
              <a:rPr lang="en-IN" sz="2600" dirty="0" smtClean="0">
                <a:latin typeface="Times New Roman" panose="02020603050405020304" pitchFamily="18" charset="0"/>
                <a:cs typeface="Times New Roman" panose="02020603050405020304" pitchFamily="18" charset="0"/>
              </a:rPr>
              <a:t>Media sources such as Times of India, Business Standard, The Better India, Firstpost, Indiatimes etc.  </a:t>
            </a:r>
            <a:endParaRPr lang="en-I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13" y="404664"/>
            <a:ext cx="7640302" cy="726976"/>
          </a:xfrm>
        </p:spPr>
        <p:txBody>
          <a:bodyPr>
            <a:normAutofit/>
          </a:bodyPr>
          <a:lstStyle/>
          <a:p>
            <a:pPr algn="l"/>
            <a:r>
              <a:rPr lang="en-IN" sz="4100" u="sng" dirty="0" smtClean="0">
                <a:latin typeface="Times New Roman" panose="02020603050405020304" pitchFamily="18" charset="0"/>
                <a:cs typeface="Times New Roman" panose="02020603050405020304" pitchFamily="18" charset="0"/>
              </a:rPr>
              <a:t>The </a:t>
            </a:r>
            <a:r>
              <a:rPr lang="en-IN" sz="4100" u="sng" dirty="0">
                <a:latin typeface="Times New Roman" panose="02020603050405020304" pitchFamily="18" charset="0"/>
                <a:cs typeface="Times New Roman" panose="02020603050405020304" pitchFamily="18" charset="0"/>
              </a:rPr>
              <a:t>P</a:t>
            </a:r>
            <a:r>
              <a:rPr lang="en-IN" sz="4100" u="sng" dirty="0" smtClean="0">
                <a:latin typeface="Times New Roman" panose="02020603050405020304" pitchFamily="18" charset="0"/>
                <a:cs typeface="Times New Roman" panose="02020603050405020304" pitchFamily="18" charset="0"/>
              </a:rPr>
              <a:t>roject </a:t>
            </a:r>
            <a:r>
              <a:rPr lang="en-IN" sz="4100" u="sng" dirty="0">
                <a:latin typeface="Times New Roman" panose="02020603050405020304" pitchFamily="18" charset="0"/>
                <a:cs typeface="Times New Roman" panose="02020603050405020304" pitchFamily="18" charset="0"/>
              </a:rPr>
              <a:t>R</a:t>
            </a:r>
            <a:r>
              <a:rPr lang="en-IN" sz="4100" u="sng" dirty="0" smtClean="0">
                <a:latin typeface="Times New Roman" panose="02020603050405020304" pitchFamily="18" charset="0"/>
                <a:cs typeface="Times New Roman" panose="02020603050405020304" pitchFamily="18" charset="0"/>
              </a:rPr>
              <a:t>eport(s) by Aga Khan </a:t>
            </a:r>
            <a:endParaRPr lang="en-IN" sz="41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552" y="1556792"/>
            <a:ext cx="8388424" cy="5040560"/>
          </a:xfrm>
        </p:spPr>
        <p:txBody>
          <a:bodyPr>
            <a:normAutofit/>
          </a:bodyPr>
          <a:lstStyle/>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The People Public - Private Partnership model and its implications</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Major focus areas of health, sanitation, and education and employment</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Committees and groups formed; their functions and benefits</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Empowerment of the residents in their everyday lives </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Aestheticization and beautification of the Basti complex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052736"/>
            <a:ext cx="7200900" cy="864096"/>
          </a:xfrm>
        </p:spPr>
        <p:txBody>
          <a:bodyPr>
            <a:normAutofit/>
          </a:bodyPr>
          <a:lstStyle/>
          <a:p>
            <a:r>
              <a:rPr lang="en-IN" sz="4200" u="sng" dirty="0" smtClean="0">
                <a:latin typeface="Times New Roman" panose="02020603050405020304" pitchFamily="18" charset="0"/>
                <a:cs typeface="Times New Roman" panose="02020603050405020304" pitchFamily="18" charset="0"/>
              </a:rPr>
              <a:t>Data Analysis and Interpretation</a:t>
            </a:r>
            <a:endParaRPr lang="en-IN" sz="4200" u="sng" dirty="0">
              <a:latin typeface="Times New Roman" panose="02020603050405020304" pitchFamily="18" charset="0"/>
              <a:cs typeface="Times New Roman" panose="02020603050405020304" pitchFamily="18" charset="0"/>
            </a:endParaRPr>
          </a:p>
        </p:txBody>
      </p:sp>
      <p:sp>
        <p:nvSpPr>
          <p:cNvPr id="4" name="Rectangle 3"/>
          <p:cNvSpPr/>
          <p:nvPr/>
        </p:nvSpPr>
        <p:spPr>
          <a:xfrm>
            <a:off x="1403648" y="2636912"/>
            <a:ext cx="7200900" cy="2062103"/>
          </a:xfrm>
          <a:prstGeom prst="rect">
            <a:avLst/>
          </a:prstGeom>
        </p:spPr>
        <p:txBody>
          <a:bodyPr wrap="square">
            <a:spAutoFit/>
          </a:bodyPr>
          <a:lstStyle/>
          <a:p>
            <a:pPr>
              <a:buNone/>
            </a:pPr>
            <a:r>
              <a:rPr lang="en-IN" sz="3200" dirty="0">
                <a:solidFill>
                  <a:srgbClr val="17406D"/>
                </a:solidFill>
                <a:latin typeface="Times New Roman" panose="02020603050405020304" pitchFamily="18" charset="0"/>
                <a:cs typeface="Times New Roman" panose="02020603050405020304" pitchFamily="18" charset="0"/>
              </a:rPr>
              <a:t>Henceforth we aim to compare the information that we gathered from the reports with what we gathered from the field.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64" y="620688"/>
            <a:ext cx="7704856" cy="710952"/>
          </a:xfrm>
        </p:spPr>
        <p:txBody>
          <a:bodyPr>
            <a:normAutofit/>
          </a:bodyPr>
          <a:lstStyle/>
          <a:p>
            <a:r>
              <a:rPr lang="en-IN" sz="4200" u="sng" dirty="0" smtClean="0">
                <a:latin typeface="Times New Roman" panose="02020603050405020304" pitchFamily="18" charset="0"/>
                <a:cs typeface="Times New Roman" panose="02020603050405020304" pitchFamily="18" charset="0"/>
              </a:rPr>
              <a:t>People Public - Private Partnership</a:t>
            </a:r>
            <a:endParaRPr lang="en-IN" sz="4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1916832"/>
            <a:ext cx="8291264" cy="3888432"/>
          </a:xfrm>
        </p:spPr>
        <p:txBody>
          <a:bodyPr>
            <a:noAutofit/>
          </a:bodyPr>
          <a:lstStyle/>
          <a:p>
            <a:pPr marL="0" indent="0">
              <a:buNone/>
            </a:pPr>
            <a:r>
              <a:rPr lang="en-IN" sz="2800" u="sng" dirty="0" smtClean="0">
                <a:latin typeface="Times New Roman" panose="02020603050405020304" pitchFamily="18" charset="0"/>
                <a:cs typeface="Times New Roman" panose="02020603050405020304" pitchFamily="18" charset="0"/>
              </a:rPr>
              <a:t>The idea of civil society engagement was central to the project:</a:t>
            </a:r>
          </a:p>
          <a:p>
            <a:pPr>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S</a:t>
            </a:r>
            <a:r>
              <a:rPr lang="en-IN" sz="2800" dirty="0" smtClean="0">
                <a:latin typeface="Times New Roman" panose="02020603050405020304" pitchFamily="18" charset="0"/>
                <a:cs typeface="Times New Roman" panose="02020603050405020304" pitchFamily="18" charset="0"/>
              </a:rPr>
              <a:t>tep by step engagement</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Micro level participation</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Community initiatives</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Participation in restoration process</a:t>
            </a:r>
          </a:p>
          <a:p>
            <a:pPr>
              <a:buFont typeface="Arial" panose="020B0604020202020204" pitchFamily="34" charset="0"/>
              <a:buChar char="•"/>
            </a:pPr>
            <a:r>
              <a:rPr lang="en-IN" sz="2800" dirty="0" smtClean="0">
                <a:latin typeface="Times New Roman" panose="02020603050405020304" pitchFamily="18" charset="0"/>
                <a:cs typeface="Times New Roman" panose="02020603050405020304" pitchFamily="18" charset="0"/>
              </a:rPr>
              <a:t>Revival of traditional crafts and culture</a:t>
            </a:r>
          </a:p>
          <a:p>
            <a:pPr>
              <a:buFont typeface="Arial" panose="020B0604020202020204" pitchFamily="34" charset="0"/>
              <a:buChar char="•"/>
            </a:pPr>
            <a:endParaRPr lang="en-IN"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IN" sz="2800" u="sng"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888</TotalTime>
  <Words>979</Words>
  <Application>Microsoft Office PowerPoint</Application>
  <PresentationFormat>On-screen Show (4:3)</PresentationFormat>
  <Paragraphs>106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Crop</vt:lpstr>
      <vt:lpstr>IMPACT ASSESSMENT: THE NIZAMUDDIN URBAN  RENEWAL INITIATIVE</vt:lpstr>
      <vt:lpstr>The urban renewal project undertaken by the Aga Khan Trust for Culture (AKTC) provides a model for civil society engagement in urban development.</vt:lpstr>
      <vt:lpstr>RATIONALE BEHIND THE TOPIC</vt:lpstr>
      <vt:lpstr>METHODOLOGY</vt:lpstr>
      <vt:lpstr>Slide 5</vt:lpstr>
      <vt:lpstr>REVIEW OF LITERATURE</vt:lpstr>
      <vt:lpstr>The Project Report(s) by Aga Khan </vt:lpstr>
      <vt:lpstr>Data Analysis and Interpretation</vt:lpstr>
      <vt:lpstr>People Public - Private Partnership</vt:lpstr>
      <vt:lpstr>Slide 10</vt:lpstr>
      <vt:lpstr>Health</vt:lpstr>
      <vt:lpstr>Slide 12</vt:lpstr>
      <vt:lpstr>Slide 13</vt:lpstr>
      <vt:lpstr>Slide 14</vt:lpstr>
      <vt:lpstr>Slide 15</vt:lpstr>
      <vt:lpstr>Slide 16</vt:lpstr>
      <vt:lpstr>Slide 17</vt:lpstr>
      <vt:lpstr>Sanitation</vt:lpstr>
      <vt:lpstr>Slide 19</vt:lpstr>
      <vt:lpstr>Slide 20</vt:lpstr>
      <vt:lpstr>Slide 21</vt:lpstr>
      <vt:lpstr>Slide 22</vt:lpstr>
      <vt:lpstr>Slide 23</vt:lpstr>
      <vt:lpstr>Education and Employment</vt:lpstr>
      <vt:lpstr>Slide 25</vt:lpstr>
      <vt:lpstr>Slide 26</vt:lpstr>
      <vt:lpstr>Committees and Groups</vt:lpstr>
      <vt:lpstr>Slide 28</vt:lpstr>
      <vt:lpstr>Empowerment of the Residents</vt:lpstr>
      <vt:lpstr>Aestheticization and Beautification</vt:lpstr>
      <vt:lpstr>Slide 31</vt:lpstr>
      <vt:lpstr>Slide 32</vt:lpstr>
      <vt:lpstr>Slide 33</vt:lpstr>
      <vt:lpstr>FINAL ANALYSIS</vt:lpstr>
      <vt:lpstr>Slide 35</vt:lpstr>
      <vt:lpstr>Slide 36</vt:lpstr>
      <vt:lpstr>Methodological Barriers:  Our Experience in the Field</vt:lpstr>
      <vt:lpstr>Conclusion</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ASSESSMENT:  THE NIZAMUDDIN URBAN  RENEWAL INITIATIVE</dc:title>
  <dc:creator>Arushi Sahay</dc:creator>
  <cp:lastModifiedBy>Arushi Sahay</cp:lastModifiedBy>
  <cp:revision>87</cp:revision>
  <dcterms:created xsi:type="dcterms:W3CDTF">2019-04-06T07:54:33Z</dcterms:created>
  <dcterms:modified xsi:type="dcterms:W3CDTF">2019-04-10T20:16:06Z</dcterms:modified>
</cp:coreProperties>
</file>