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76" r:id="rId10"/>
    <p:sldId id="264" r:id="rId11"/>
    <p:sldId id="265" r:id="rId12"/>
    <p:sldId id="266" r:id="rId13"/>
    <p:sldId id="278" r:id="rId14"/>
    <p:sldId id="267" r:id="rId15"/>
    <p:sldId id="268" r:id="rId16"/>
    <p:sldId id="269" r:id="rId17"/>
    <p:sldId id="270" r:id="rId18"/>
    <p:sldId id="274" r:id="rId19"/>
    <p:sldId id="275" r:id="rId20"/>
    <p:sldId id="271" r:id="rId21"/>
    <p:sldId id="277" r:id="rId22"/>
    <p:sldId id="272" r:id="rId23"/>
    <p:sldId id="273"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68F9"/>
    <a:srgbClr val="FFAD09"/>
    <a:srgbClr val="C995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Detrimental Effect of Demonetisation</c:v>
                </c:pt>
              </c:strCache>
            </c:strRef>
          </c:tx>
          <c:dPt>
            <c:idx val="0"/>
            <c:bubble3D val="0"/>
            <c:spPr>
              <a:solidFill>
                <a:srgbClr val="00B0F0"/>
              </a:solidFill>
              <a:ln>
                <a:noFill/>
              </a:ln>
              <a:effectLst/>
              <a:sp3d/>
            </c:spPr>
            <c:extLst>
              <c:ext xmlns:c16="http://schemas.microsoft.com/office/drawing/2014/chart" uri="{C3380CC4-5D6E-409C-BE32-E72D297353CC}">
                <c16:uniqueId val="{00000001-0927-4258-A3DC-2FCD1FBE25D5}"/>
              </c:ext>
            </c:extLst>
          </c:dPt>
          <c:dPt>
            <c:idx val="1"/>
            <c:bubble3D val="0"/>
            <c:spPr>
              <a:solidFill>
                <a:srgbClr val="FFAD09"/>
              </a:solidFill>
              <a:ln>
                <a:noFill/>
              </a:ln>
              <a:effectLst/>
              <a:sp3d/>
            </c:spPr>
            <c:extLst>
              <c:ext xmlns:c16="http://schemas.microsoft.com/office/drawing/2014/chart" uri="{C3380CC4-5D6E-409C-BE32-E72D297353CC}">
                <c16:uniqueId val="{00000003-0927-4258-A3DC-2FCD1FBE25D5}"/>
              </c:ext>
            </c:extLst>
          </c:dPt>
          <c:dPt>
            <c:idx val="2"/>
            <c:bubble3D val="0"/>
            <c:spPr>
              <a:solidFill>
                <a:schemeClr val="accent6">
                  <a:lumMod val="75000"/>
                </a:schemeClr>
              </a:solidFill>
              <a:ln>
                <a:noFill/>
              </a:ln>
              <a:effectLst/>
              <a:sp3d/>
            </c:spPr>
            <c:extLst>
              <c:ext xmlns:c16="http://schemas.microsoft.com/office/drawing/2014/chart" uri="{C3380CC4-5D6E-409C-BE32-E72D297353CC}">
                <c16:uniqueId val="{00000005-0927-4258-A3DC-2FCD1FBE25D5}"/>
              </c:ext>
            </c:extLst>
          </c:dPt>
          <c:dPt>
            <c:idx val="3"/>
            <c:bubble3D val="0"/>
            <c:spPr>
              <a:solidFill>
                <a:srgbClr val="FF0000"/>
              </a:solidFill>
              <a:ln>
                <a:noFill/>
              </a:ln>
              <a:effectLst/>
              <a:sp3d/>
            </c:spPr>
            <c:extLst>
              <c:ext xmlns:c16="http://schemas.microsoft.com/office/drawing/2014/chart" uri="{C3380CC4-5D6E-409C-BE32-E72D297353CC}">
                <c16:uniqueId val="{00000007-0927-4258-A3DC-2FCD1FBE25D5}"/>
              </c:ext>
            </c:extLst>
          </c:dPt>
          <c:dPt>
            <c:idx val="4"/>
            <c:bubble3D val="0"/>
            <c:spPr>
              <a:solidFill>
                <a:srgbClr val="2768F9"/>
              </a:solidFill>
              <a:ln>
                <a:noFill/>
              </a:ln>
              <a:effectLst/>
              <a:sp3d/>
            </c:spPr>
            <c:extLst>
              <c:ext xmlns:c16="http://schemas.microsoft.com/office/drawing/2014/chart" uri="{C3380CC4-5D6E-409C-BE32-E72D297353CC}">
                <c16:uniqueId val="{00000009-0927-4258-A3DC-2FCD1FBE25D5}"/>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Sheet1!$A$2:$A$6</c:f>
              <c:strCache>
                <c:ptCount val="5"/>
                <c:pt idx="0">
                  <c:v>Revenue</c:v>
                </c:pt>
                <c:pt idx="1">
                  <c:v>Supply of Raw Material</c:v>
                </c:pt>
                <c:pt idx="2">
                  <c:v>Salary of Employees</c:v>
                </c:pt>
                <c:pt idx="3">
                  <c:v>Demand of Final Good</c:v>
                </c:pt>
                <c:pt idx="4">
                  <c:v>No Detrimental Effect</c:v>
                </c:pt>
              </c:strCache>
            </c:strRef>
          </c:cat>
          <c:val>
            <c:numRef>
              <c:f>Sheet1!$B$2:$B$6</c:f>
              <c:numCache>
                <c:formatCode>General</c:formatCode>
                <c:ptCount val="5"/>
                <c:pt idx="0">
                  <c:v>22</c:v>
                </c:pt>
                <c:pt idx="1">
                  <c:v>10</c:v>
                </c:pt>
                <c:pt idx="2">
                  <c:v>6</c:v>
                </c:pt>
                <c:pt idx="3">
                  <c:v>20</c:v>
                </c:pt>
                <c:pt idx="4">
                  <c:v>8</c:v>
                </c:pt>
              </c:numCache>
            </c:numRef>
          </c:val>
          <c:extLst>
            <c:ext xmlns:c16="http://schemas.microsoft.com/office/drawing/2014/chart" uri="{C3380CC4-5D6E-409C-BE32-E72D297353CC}">
              <c16:uniqueId val="{0000000A-0927-4258-A3DC-2FCD1FBE25D5}"/>
            </c:ext>
          </c:extLst>
        </c:ser>
        <c:dLbls>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62350529878411598"/>
          <c:y val="0.338152260366549"/>
          <c:w val="0.34124464613767302"/>
          <c:h val="0.5366999004512760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736616256301145E-4"/>
          <c:y val="0.18938876464117224"/>
          <c:w val="0.70438205640961538"/>
          <c:h val="0.7018929814195346"/>
        </c:manualLayout>
      </c:layout>
      <c:pie3DChart>
        <c:varyColors val="1"/>
        <c:ser>
          <c:idx val="0"/>
          <c:order val="0"/>
          <c:tx>
            <c:strRef>
              <c:f>Sheet1!$B$1</c:f>
              <c:strCache>
                <c:ptCount val="1"/>
                <c:pt idx="0">
                  <c:v>Shift to Digital (Non-Cash Based) Methods of Transaction</c:v>
                </c:pt>
              </c:strCache>
            </c:strRef>
          </c:tx>
          <c:dPt>
            <c:idx val="0"/>
            <c:bubble3D val="0"/>
            <c:spPr>
              <a:solidFill>
                <a:srgbClr val="00B0F0"/>
              </a:solidFill>
              <a:ln>
                <a:noFill/>
              </a:ln>
              <a:effectLst/>
              <a:sp3d/>
            </c:spPr>
            <c:extLst>
              <c:ext xmlns:c16="http://schemas.microsoft.com/office/drawing/2014/chart" uri="{C3380CC4-5D6E-409C-BE32-E72D297353CC}">
                <c16:uniqueId val="{00000001-4964-4CF2-87D8-6BC6758D7293}"/>
              </c:ext>
            </c:extLst>
          </c:dPt>
          <c:dPt>
            <c:idx val="1"/>
            <c:bubble3D val="0"/>
            <c:spPr>
              <a:solidFill>
                <a:srgbClr val="FFAD09"/>
              </a:solidFill>
              <a:ln>
                <a:noFill/>
              </a:ln>
              <a:effectLst/>
              <a:sp3d/>
            </c:spPr>
            <c:extLst>
              <c:ext xmlns:c16="http://schemas.microsoft.com/office/drawing/2014/chart" uri="{C3380CC4-5D6E-409C-BE32-E72D297353CC}">
                <c16:uniqueId val="{00000003-4964-4CF2-87D8-6BC6758D7293}"/>
              </c:ext>
            </c:extLst>
          </c:dPt>
          <c:dPt>
            <c:idx val="2"/>
            <c:bubble3D val="0"/>
            <c:spPr>
              <a:solidFill>
                <a:schemeClr val="accent6">
                  <a:lumMod val="75000"/>
                </a:schemeClr>
              </a:solidFill>
              <a:ln>
                <a:noFill/>
              </a:ln>
              <a:effectLst/>
              <a:sp3d/>
            </c:spPr>
            <c:extLst>
              <c:ext xmlns:c16="http://schemas.microsoft.com/office/drawing/2014/chart" uri="{C3380CC4-5D6E-409C-BE32-E72D297353CC}">
                <c16:uniqueId val="{00000005-4964-4CF2-87D8-6BC6758D7293}"/>
              </c:ext>
            </c:extLst>
          </c:dPt>
          <c:dPt>
            <c:idx val="3"/>
            <c:bubble3D val="0"/>
            <c:spPr>
              <a:solidFill>
                <a:schemeClr val="bg2">
                  <a:lumMod val="75000"/>
                  <a:lumOff val="25000"/>
                </a:schemeClr>
              </a:solidFill>
              <a:ln>
                <a:noFill/>
              </a:ln>
              <a:effectLst/>
              <a:sp3d/>
            </c:spPr>
            <c:extLst>
              <c:ext xmlns:c16="http://schemas.microsoft.com/office/drawing/2014/chart" uri="{C3380CC4-5D6E-409C-BE32-E72D297353CC}">
                <c16:uniqueId val="{00000007-4964-4CF2-87D8-6BC6758D7293}"/>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Sheet1!$A$2:$A$5</c:f>
              <c:strCache>
                <c:ptCount val="4"/>
                <c:pt idx="0">
                  <c:v>Voluntary</c:v>
                </c:pt>
                <c:pt idx="1">
                  <c:v>Incentivised</c:v>
                </c:pt>
                <c:pt idx="2">
                  <c:v>Refused </c:v>
                </c:pt>
                <c:pt idx="3">
                  <c:v>Pre-Existing</c:v>
                </c:pt>
              </c:strCache>
            </c:strRef>
          </c:cat>
          <c:val>
            <c:numRef>
              <c:f>Sheet1!$B$2:$B$5</c:f>
              <c:numCache>
                <c:formatCode>General</c:formatCode>
                <c:ptCount val="4"/>
                <c:pt idx="0">
                  <c:v>4</c:v>
                </c:pt>
                <c:pt idx="1">
                  <c:v>14</c:v>
                </c:pt>
                <c:pt idx="2">
                  <c:v>12</c:v>
                </c:pt>
                <c:pt idx="3">
                  <c:v>2</c:v>
                </c:pt>
              </c:numCache>
            </c:numRef>
          </c:val>
          <c:extLst>
            <c:ext xmlns:c16="http://schemas.microsoft.com/office/drawing/2014/chart" uri="{C3380CC4-5D6E-409C-BE32-E72D297353CC}">
              <c16:uniqueId val="{00000008-4964-4CF2-87D8-6BC6758D7293}"/>
            </c:ext>
          </c:extLst>
        </c:ser>
        <c:dLbls>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64202380952380955"/>
          <c:y val="0.38779778857430053"/>
          <c:w val="0.34124464613767302"/>
          <c:h val="0.42935992036102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4435695538057741E-4"/>
          <c:y val="0.15981822750879543"/>
          <c:w val="0.74805326417531137"/>
          <c:h val="0.76951248115262183"/>
        </c:manualLayout>
      </c:layout>
      <c:pie3DChart>
        <c:varyColors val="1"/>
        <c:ser>
          <c:idx val="0"/>
          <c:order val="0"/>
          <c:tx>
            <c:strRef>
              <c:f>Sheet1!$B$1</c:f>
              <c:strCache>
                <c:ptCount val="1"/>
                <c:pt idx="0">
                  <c:v>Digital Payment Gateways</c:v>
                </c:pt>
              </c:strCache>
            </c:strRef>
          </c:tx>
          <c:dPt>
            <c:idx val="0"/>
            <c:bubble3D val="0"/>
            <c:spPr>
              <a:solidFill>
                <a:srgbClr val="00B0F0"/>
              </a:solidFill>
              <a:ln>
                <a:noFill/>
              </a:ln>
              <a:effectLst/>
              <a:sp3d/>
            </c:spPr>
            <c:extLst>
              <c:ext xmlns:c16="http://schemas.microsoft.com/office/drawing/2014/chart" uri="{C3380CC4-5D6E-409C-BE32-E72D297353CC}">
                <c16:uniqueId val="{00000001-7965-41C4-941E-F3E11DFE53F6}"/>
              </c:ext>
            </c:extLst>
          </c:dPt>
          <c:dPt>
            <c:idx val="1"/>
            <c:bubble3D val="0"/>
            <c:spPr>
              <a:solidFill>
                <a:srgbClr val="FFAD09"/>
              </a:solidFill>
              <a:ln>
                <a:noFill/>
              </a:ln>
              <a:effectLst/>
              <a:sp3d/>
            </c:spPr>
            <c:extLst>
              <c:ext xmlns:c16="http://schemas.microsoft.com/office/drawing/2014/chart" uri="{C3380CC4-5D6E-409C-BE32-E72D297353CC}">
                <c16:uniqueId val="{00000003-7965-41C4-941E-F3E11DFE53F6}"/>
              </c:ext>
            </c:extLst>
          </c:dPt>
          <c:dPt>
            <c:idx val="2"/>
            <c:bubble3D val="0"/>
            <c:spPr>
              <a:solidFill>
                <a:schemeClr val="accent6">
                  <a:lumMod val="75000"/>
                </a:schemeClr>
              </a:solidFill>
              <a:ln>
                <a:noFill/>
              </a:ln>
              <a:effectLst/>
              <a:sp3d/>
            </c:spPr>
            <c:extLst>
              <c:ext xmlns:c16="http://schemas.microsoft.com/office/drawing/2014/chart" uri="{C3380CC4-5D6E-409C-BE32-E72D297353CC}">
                <c16:uniqueId val="{00000005-7965-41C4-941E-F3E11DFE53F6}"/>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sp3d/>
            </c:spPr>
            <c:extLst>
              <c:ext xmlns:c16="http://schemas.microsoft.com/office/drawing/2014/chart" uri="{C3380CC4-5D6E-409C-BE32-E72D297353CC}">
                <c16:uniqueId val="{00000007-7965-41C4-941E-F3E11DFE53F6}"/>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Sheet1!$A$2:$A$5</c:f>
              <c:strCache>
                <c:ptCount val="3"/>
                <c:pt idx="0">
                  <c:v>Credit/Debit Card</c:v>
                </c:pt>
                <c:pt idx="1">
                  <c:v>Digital Wallets</c:v>
                </c:pt>
                <c:pt idx="2">
                  <c:v>Neither</c:v>
                </c:pt>
              </c:strCache>
            </c:strRef>
          </c:cat>
          <c:val>
            <c:numRef>
              <c:f>Sheet1!$B$2:$B$5</c:f>
              <c:numCache>
                <c:formatCode>General</c:formatCode>
                <c:ptCount val="4"/>
                <c:pt idx="0">
                  <c:v>15</c:v>
                </c:pt>
                <c:pt idx="1">
                  <c:v>18</c:v>
                </c:pt>
                <c:pt idx="2">
                  <c:v>7</c:v>
                </c:pt>
              </c:numCache>
            </c:numRef>
          </c:val>
          <c:extLst>
            <c:ext xmlns:c16="http://schemas.microsoft.com/office/drawing/2014/chart" uri="{C3380CC4-5D6E-409C-BE32-E72D297353CC}">
              <c16:uniqueId val="{00000008-7965-41C4-941E-F3E11DFE53F6}"/>
            </c:ext>
          </c:extLst>
        </c:ser>
        <c:dLbls>
          <c:showLegendKey val="0"/>
          <c:showVal val="0"/>
          <c:showCatName val="0"/>
          <c:showSerName val="0"/>
          <c:showPercent val="1"/>
          <c:showBubbleSize val="0"/>
          <c:showLeaderLines val="1"/>
        </c:dLbls>
      </c:pie3DChart>
      <c:spPr>
        <a:noFill/>
        <a:ln>
          <a:noFill/>
        </a:ln>
        <a:effectLst/>
      </c:spPr>
    </c:plotArea>
    <c:legend>
      <c:legendPos val="r"/>
      <c:legendEntry>
        <c:idx val="3"/>
        <c:delete val="1"/>
      </c:legendEntry>
      <c:layout>
        <c:manualLayout>
          <c:xMode val="edge"/>
          <c:yMode val="edge"/>
          <c:x val="0.62350529878411598"/>
          <c:y val="0.338152260366549"/>
          <c:w val="0.34124464613767302"/>
          <c:h val="0.42935992036102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9813669124692745E-2"/>
          <c:y val="0.16971476727722881"/>
          <c:w val="0.72977325750947808"/>
          <c:h val="0.70511126513124234"/>
        </c:manualLayout>
      </c:layout>
      <c:pie3DChart>
        <c:varyColors val="1"/>
        <c:ser>
          <c:idx val="0"/>
          <c:order val="0"/>
          <c:tx>
            <c:strRef>
              <c:f>Sheet1!$B$1</c:f>
              <c:strCache>
                <c:ptCount val="1"/>
                <c:pt idx="0">
                  <c:v>Did Demonetisation disadvantage the SMEs more than the larger businesses?</c:v>
                </c:pt>
              </c:strCache>
            </c:strRef>
          </c:tx>
          <c:dPt>
            <c:idx val="0"/>
            <c:bubble3D val="0"/>
            <c:spPr>
              <a:solidFill>
                <a:schemeClr val="accent6">
                  <a:lumMod val="75000"/>
                </a:schemeClr>
              </a:solidFill>
              <a:ln>
                <a:noFill/>
              </a:ln>
              <a:effectLst/>
              <a:sp3d/>
            </c:spPr>
            <c:extLst>
              <c:ext xmlns:c16="http://schemas.microsoft.com/office/drawing/2014/chart" uri="{C3380CC4-5D6E-409C-BE32-E72D297353CC}">
                <c16:uniqueId val="{00000001-CE30-4066-8221-49F3CC344426}"/>
              </c:ext>
            </c:extLst>
          </c:dPt>
          <c:dPt>
            <c:idx val="1"/>
            <c:bubble3D val="0"/>
            <c:spPr>
              <a:solidFill>
                <a:srgbClr val="FFAD09"/>
              </a:solidFill>
              <a:ln>
                <a:noFill/>
              </a:ln>
              <a:effectLst/>
              <a:sp3d/>
            </c:spPr>
            <c:extLst>
              <c:ext xmlns:c16="http://schemas.microsoft.com/office/drawing/2014/chart" uri="{C3380CC4-5D6E-409C-BE32-E72D297353CC}">
                <c16:uniqueId val="{00000003-CE30-4066-8221-49F3CC344426}"/>
              </c:ext>
            </c:extLst>
          </c:dPt>
          <c:dPt>
            <c:idx val="2"/>
            <c:bubble3D val="0"/>
            <c:spPr>
              <a:solidFill>
                <a:srgbClr val="2768F9"/>
              </a:solidFill>
              <a:ln>
                <a:noFill/>
              </a:ln>
              <a:effectLst/>
              <a:sp3d/>
            </c:spPr>
            <c:extLst>
              <c:ext xmlns:c16="http://schemas.microsoft.com/office/drawing/2014/chart" uri="{C3380CC4-5D6E-409C-BE32-E72D297353CC}">
                <c16:uniqueId val="{00000005-CE30-4066-8221-49F3CC344426}"/>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sp3d/>
            </c:spPr>
            <c:extLst>
              <c:ext xmlns:c16="http://schemas.microsoft.com/office/drawing/2014/chart" uri="{C3380CC4-5D6E-409C-BE32-E72D297353CC}">
                <c16:uniqueId val="{00000007-CE30-4066-8221-49F3CC344426}"/>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Sheet1!$A$2:$A$5</c:f>
              <c:strCache>
                <c:ptCount val="3"/>
                <c:pt idx="0">
                  <c:v>Yes</c:v>
                </c:pt>
                <c:pt idx="1">
                  <c:v>No</c:v>
                </c:pt>
                <c:pt idx="2">
                  <c:v>Unsure</c:v>
                </c:pt>
              </c:strCache>
            </c:strRef>
          </c:cat>
          <c:val>
            <c:numRef>
              <c:f>Sheet1!$B$2:$B$5</c:f>
              <c:numCache>
                <c:formatCode>General</c:formatCode>
                <c:ptCount val="4"/>
                <c:pt idx="0">
                  <c:v>9</c:v>
                </c:pt>
                <c:pt idx="1">
                  <c:v>14</c:v>
                </c:pt>
                <c:pt idx="2">
                  <c:v>9</c:v>
                </c:pt>
              </c:numCache>
            </c:numRef>
          </c:val>
          <c:extLst>
            <c:ext xmlns:c16="http://schemas.microsoft.com/office/drawing/2014/chart" uri="{C3380CC4-5D6E-409C-BE32-E72D297353CC}">
              <c16:uniqueId val="{00000008-CE30-4066-8221-49F3CC344426}"/>
            </c:ext>
          </c:extLst>
        </c:ser>
        <c:dLbls>
          <c:showLegendKey val="0"/>
          <c:showVal val="0"/>
          <c:showCatName val="0"/>
          <c:showSerName val="0"/>
          <c:showPercent val="1"/>
          <c:showBubbleSize val="0"/>
          <c:showLeaderLines val="1"/>
        </c:dLbls>
      </c:pie3DChart>
      <c:spPr>
        <a:noFill/>
        <a:ln>
          <a:noFill/>
        </a:ln>
        <a:effectLst/>
      </c:spPr>
    </c:plotArea>
    <c:legend>
      <c:legendPos val="r"/>
      <c:legendEntry>
        <c:idx val="3"/>
        <c:delete val="1"/>
      </c:legendEntry>
      <c:layout>
        <c:manualLayout>
          <c:xMode val="edge"/>
          <c:yMode val="edge"/>
          <c:x val="0.68558950364020499"/>
          <c:y val="0.26011187144854198"/>
          <c:w val="0.31355195183935336"/>
          <c:h val="0.7009508684017404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6691042609035572"/>
          <c:w val="0.77530444111152774"/>
          <c:h val="0.80851957335120339"/>
        </c:manualLayout>
      </c:layout>
      <c:pie3DChart>
        <c:varyColors val="1"/>
        <c:ser>
          <c:idx val="0"/>
          <c:order val="0"/>
          <c:tx>
            <c:strRef>
              <c:f>Sheet1!$B$1</c:f>
              <c:strCache>
                <c:ptCount val="1"/>
                <c:pt idx="0">
                  <c:v>Consequences of the New 2000 Note</c:v>
                </c:pt>
              </c:strCache>
            </c:strRef>
          </c:tx>
          <c:dPt>
            <c:idx val="0"/>
            <c:bubble3D val="0"/>
            <c:spPr>
              <a:solidFill>
                <a:srgbClr val="FF0000"/>
              </a:solidFill>
              <a:ln>
                <a:noFill/>
              </a:ln>
              <a:effectLst/>
              <a:sp3d/>
            </c:spPr>
            <c:extLst>
              <c:ext xmlns:c16="http://schemas.microsoft.com/office/drawing/2014/chart" uri="{C3380CC4-5D6E-409C-BE32-E72D297353CC}">
                <c16:uniqueId val="{00000001-5AB9-47C8-949C-598BAF312697}"/>
              </c:ext>
            </c:extLst>
          </c:dPt>
          <c:dPt>
            <c:idx val="1"/>
            <c:bubble3D val="0"/>
            <c:spPr>
              <a:solidFill>
                <a:srgbClr val="FFC000"/>
              </a:solidFill>
              <a:ln>
                <a:noFill/>
              </a:ln>
              <a:effectLst/>
              <a:sp3d/>
            </c:spPr>
            <c:extLst>
              <c:ext xmlns:c16="http://schemas.microsoft.com/office/drawing/2014/chart" uri="{C3380CC4-5D6E-409C-BE32-E72D297353CC}">
                <c16:uniqueId val="{00000003-5AB9-47C8-949C-598BAF312697}"/>
              </c:ext>
            </c:extLst>
          </c:dPt>
          <c:dPt>
            <c:idx val="2"/>
            <c:bubble3D val="0"/>
            <c:spPr>
              <a:solidFill>
                <a:srgbClr val="2768F9"/>
              </a:solidFill>
              <a:ln>
                <a:noFill/>
              </a:ln>
              <a:effectLst/>
              <a:sp3d/>
            </c:spPr>
            <c:extLst>
              <c:ext xmlns:c16="http://schemas.microsoft.com/office/drawing/2014/chart" uri="{C3380CC4-5D6E-409C-BE32-E72D297353CC}">
                <c16:uniqueId val="{00000005-5AB9-47C8-949C-598BAF312697}"/>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sp3d/>
            </c:spPr>
            <c:extLst>
              <c:ext xmlns:c16="http://schemas.microsoft.com/office/drawing/2014/chart" uri="{C3380CC4-5D6E-409C-BE32-E72D297353CC}">
                <c16:uniqueId val="{00000007-5AB9-47C8-949C-598BAF312697}"/>
              </c:ext>
            </c:extLst>
          </c:dPt>
          <c:dLbls>
            <c:dLbl>
              <c:idx val="1"/>
              <c:layout>
                <c:manualLayout>
                  <c:x val="6.4989437295947805E-2"/>
                  <c:y val="3.436232079487790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AB9-47C8-949C-598BAF31269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Sheet1!$A$2:$A$5</c:f>
              <c:strCache>
                <c:ptCount val="3"/>
                <c:pt idx="0">
                  <c:v>Problem of Change</c:v>
                </c:pt>
                <c:pt idx="1">
                  <c:v>Counterfeiting</c:v>
                </c:pt>
                <c:pt idx="2">
                  <c:v>No Issue</c:v>
                </c:pt>
              </c:strCache>
            </c:strRef>
          </c:cat>
          <c:val>
            <c:numRef>
              <c:f>Sheet1!$B$2:$B$5</c:f>
              <c:numCache>
                <c:formatCode>General</c:formatCode>
                <c:ptCount val="4"/>
                <c:pt idx="0">
                  <c:v>27</c:v>
                </c:pt>
                <c:pt idx="1">
                  <c:v>2</c:v>
                </c:pt>
                <c:pt idx="2">
                  <c:v>3</c:v>
                </c:pt>
              </c:numCache>
            </c:numRef>
          </c:val>
          <c:extLst>
            <c:ext xmlns:c16="http://schemas.microsoft.com/office/drawing/2014/chart" uri="{C3380CC4-5D6E-409C-BE32-E72D297353CC}">
              <c16:uniqueId val="{00000008-5AB9-47C8-949C-598BAF312697}"/>
            </c:ext>
          </c:extLst>
        </c:ser>
        <c:dLbls>
          <c:showLegendKey val="0"/>
          <c:showVal val="0"/>
          <c:showCatName val="0"/>
          <c:showSerName val="0"/>
          <c:showPercent val="1"/>
          <c:showBubbleSize val="0"/>
          <c:showLeaderLines val="1"/>
        </c:dLbls>
      </c:pie3DChart>
      <c:spPr>
        <a:noFill/>
        <a:ln>
          <a:noFill/>
        </a:ln>
        <a:effectLst/>
      </c:spPr>
    </c:plotArea>
    <c:legend>
      <c:legendPos val="r"/>
      <c:legendEntry>
        <c:idx val="3"/>
        <c:delete val="1"/>
      </c:legendEntry>
      <c:layout>
        <c:manualLayout>
          <c:xMode val="edge"/>
          <c:yMode val="edge"/>
          <c:x val="0.62350529878411598"/>
          <c:y val="0.338152260366549"/>
          <c:w val="0.34124464613767302"/>
          <c:h val="0.42935992036102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6299733366662499E-2"/>
          <c:y val="0.1385416317641146"/>
          <c:w val="0.72951933091696886"/>
          <c:h val="0.76596638186184174"/>
        </c:manualLayout>
      </c:layout>
      <c:pie3DChart>
        <c:varyColors val="1"/>
        <c:ser>
          <c:idx val="0"/>
          <c:order val="0"/>
          <c:tx>
            <c:strRef>
              <c:f>Sheet1!$B$1</c:f>
              <c:strCache>
                <c:ptCount val="1"/>
                <c:pt idx="0">
                  <c:v>Duration of the Effective Usage of Digital Methods of Transaction</c:v>
                </c:pt>
              </c:strCache>
            </c:strRef>
          </c:tx>
          <c:dPt>
            <c:idx val="0"/>
            <c:bubble3D val="0"/>
            <c:spPr>
              <a:solidFill>
                <a:srgbClr val="2768F9"/>
              </a:solidFill>
              <a:ln>
                <a:noFill/>
              </a:ln>
              <a:effectLst/>
              <a:sp3d/>
            </c:spPr>
            <c:extLst>
              <c:ext xmlns:c16="http://schemas.microsoft.com/office/drawing/2014/chart" uri="{C3380CC4-5D6E-409C-BE32-E72D297353CC}">
                <c16:uniqueId val="{00000001-8558-4F56-9A28-3827F57FE8AB}"/>
              </c:ext>
            </c:extLst>
          </c:dPt>
          <c:dPt>
            <c:idx val="1"/>
            <c:bubble3D val="0"/>
            <c:spPr>
              <a:solidFill>
                <a:srgbClr val="FFC000"/>
              </a:solidFill>
              <a:ln>
                <a:noFill/>
              </a:ln>
              <a:effectLst/>
              <a:sp3d/>
            </c:spPr>
            <c:extLst>
              <c:ext xmlns:c16="http://schemas.microsoft.com/office/drawing/2014/chart" uri="{C3380CC4-5D6E-409C-BE32-E72D297353CC}">
                <c16:uniqueId val="{00000003-8558-4F56-9A28-3827F57FE8AB}"/>
              </c:ext>
            </c:extLst>
          </c:dPt>
          <c:dPt>
            <c:idx val="2"/>
            <c:bubble3D val="0"/>
            <c:spPr>
              <a:solidFill>
                <a:schemeClr val="accent6">
                  <a:lumMod val="75000"/>
                </a:schemeClr>
              </a:solidFill>
              <a:ln>
                <a:noFill/>
              </a:ln>
              <a:effectLst/>
              <a:sp3d/>
            </c:spPr>
            <c:extLst>
              <c:ext xmlns:c16="http://schemas.microsoft.com/office/drawing/2014/chart" uri="{C3380CC4-5D6E-409C-BE32-E72D297353CC}">
                <c16:uniqueId val="{00000005-8558-4F56-9A28-3827F57FE8AB}"/>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sp3d/>
            </c:spPr>
            <c:extLst>
              <c:ext xmlns:c16="http://schemas.microsoft.com/office/drawing/2014/chart" uri="{C3380CC4-5D6E-409C-BE32-E72D297353CC}">
                <c16:uniqueId val="{00000007-8558-4F56-9A28-3827F57FE8AB}"/>
              </c:ext>
            </c:extLst>
          </c:dPt>
          <c:dLbls>
            <c:dLbl>
              <c:idx val="1"/>
              <c:layout>
                <c:manualLayout>
                  <c:x val="6.4989437295947805E-2"/>
                  <c:y val="3.436232079487790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558-4F56-9A28-3827F57FE8A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Sheet1!$A$2:$A$5</c:f>
              <c:strCache>
                <c:ptCount val="3"/>
                <c:pt idx="0">
                  <c:v>≤ 1 Month</c:v>
                </c:pt>
                <c:pt idx="1">
                  <c:v>1 Month - 3 Months</c:v>
                </c:pt>
                <c:pt idx="2">
                  <c:v>≥ 3 Months</c:v>
                </c:pt>
              </c:strCache>
            </c:strRef>
          </c:cat>
          <c:val>
            <c:numRef>
              <c:f>Sheet1!$B$2:$B$5</c:f>
              <c:numCache>
                <c:formatCode>General</c:formatCode>
                <c:ptCount val="4"/>
                <c:pt idx="0">
                  <c:v>11</c:v>
                </c:pt>
                <c:pt idx="1">
                  <c:v>6</c:v>
                </c:pt>
                <c:pt idx="2">
                  <c:v>12</c:v>
                </c:pt>
              </c:numCache>
            </c:numRef>
          </c:val>
          <c:extLst>
            <c:ext xmlns:c16="http://schemas.microsoft.com/office/drawing/2014/chart" uri="{C3380CC4-5D6E-409C-BE32-E72D297353CC}">
              <c16:uniqueId val="{00000008-8558-4F56-9A28-3827F57FE8AB}"/>
            </c:ext>
          </c:extLst>
        </c:ser>
        <c:dLbls>
          <c:showLegendKey val="0"/>
          <c:showVal val="0"/>
          <c:showCatName val="0"/>
          <c:showSerName val="0"/>
          <c:showPercent val="1"/>
          <c:showBubbleSize val="0"/>
          <c:showLeaderLines val="1"/>
        </c:dLbls>
      </c:pie3DChart>
      <c:spPr>
        <a:noFill/>
        <a:ln>
          <a:noFill/>
        </a:ln>
        <a:effectLst/>
      </c:spPr>
    </c:plotArea>
    <c:legend>
      <c:legendPos val="r"/>
      <c:legendEntry>
        <c:idx val="3"/>
        <c:delete val="1"/>
      </c:legendEntry>
      <c:layout>
        <c:manualLayout>
          <c:xMode val="edge"/>
          <c:yMode val="edge"/>
          <c:x val="0.62350529878411598"/>
          <c:y val="0.338152260366549"/>
          <c:w val="0.34124464613767302"/>
          <c:h val="0.42935992036102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4B6D9625-CABE-4352-B32F-BDBC650F9B03}" type="datetimeFigureOut">
              <a:rPr lang="en-US" smtClean="0"/>
              <a:t>4/19/2017</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42C01EA5-20CF-4DC0-8827-8744A9A92027}"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056570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6D9625-CABE-4352-B32F-BDBC650F9B03}"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01EA5-20CF-4DC0-8827-8744A9A92027}" type="slidenum">
              <a:rPr lang="en-US" smtClean="0"/>
              <a:t>‹#›</a:t>
            </a:fld>
            <a:endParaRPr lang="en-US"/>
          </a:p>
        </p:txBody>
      </p:sp>
    </p:spTree>
    <p:extLst>
      <p:ext uri="{BB962C8B-B14F-4D97-AF65-F5344CB8AC3E}">
        <p14:creationId xmlns:p14="http://schemas.microsoft.com/office/powerpoint/2010/main" val="3704202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6D9625-CABE-4352-B32F-BDBC650F9B03}"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01EA5-20CF-4DC0-8827-8744A9A92027}" type="slidenum">
              <a:rPr lang="en-US" smtClean="0"/>
              <a:t>‹#›</a:t>
            </a:fld>
            <a:endParaRPr lang="en-US"/>
          </a:p>
        </p:txBody>
      </p:sp>
    </p:spTree>
    <p:extLst>
      <p:ext uri="{BB962C8B-B14F-4D97-AF65-F5344CB8AC3E}">
        <p14:creationId xmlns:p14="http://schemas.microsoft.com/office/powerpoint/2010/main" val="626795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6D9625-CABE-4352-B32F-BDBC650F9B03}"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01EA5-20CF-4DC0-8827-8744A9A92027}" type="slidenum">
              <a:rPr lang="en-US" smtClean="0"/>
              <a:t>‹#›</a:t>
            </a:fld>
            <a:endParaRPr lang="en-US"/>
          </a:p>
        </p:txBody>
      </p:sp>
    </p:spTree>
    <p:extLst>
      <p:ext uri="{BB962C8B-B14F-4D97-AF65-F5344CB8AC3E}">
        <p14:creationId xmlns:p14="http://schemas.microsoft.com/office/powerpoint/2010/main" val="3223107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4B6D9625-CABE-4352-B32F-BDBC650F9B03}" type="datetimeFigureOut">
              <a:rPr lang="en-US" smtClean="0"/>
              <a:t>4/19/2017</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42C01EA5-20CF-4DC0-8827-8744A9A92027}"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392236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6D9625-CABE-4352-B32F-BDBC650F9B03}"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C01EA5-20CF-4DC0-8827-8744A9A92027}" type="slidenum">
              <a:rPr lang="en-US" smtClean="0"/>
              <a:t>‹#›</a:t>
            </a:fld>
            <a:endParaRPr lang="en-US"/>
          </a:p>
        </p:txBody>
      </p:sp>
    </p:spTree>
    <p:extLst>
      <p:ext uri="{BB962C8B-B14F-4D97-AF65-F5344CB8AC3E}">
        <p14:creationId xmlns:p14="http://schemas.microsoft.com/office/powerpoint/2010/main" val="1834381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6D9625-CABE-4352-B32F-BDBC650F9B03}" type="datetimeFigureOut">
              <a:rPr lang="en-US" smtClean="0"/>
              <a:t>4/19/2017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C01EA5-20CF-4DC0-8827-8744A9A92027}" type="slidenum">
              <a:rPr lang="en-US" smtClean="0"/>
              <a:t>‹#›</a:t>
            </a:fld>
            <a:endParaRPr lang="en-US"/>
          </a:p>
        </p:txBody>
      </p:sp>
    </p:spTree>
    <p:extLst>
      <p:ext uri="{BB962C8B-B14F-4D97-AF65-F5344CB8AC3E}">
        <p14:creationId xmlns:p14="http://schemas.microsoft.com/office/powerpoint/2010/main" val="3452720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6D9625-CABE-4352-B32F-BDBC650F9B03}" type="datetimeFigureOut">
              <a:rPr lang="en-US" smtClean="0"/>
              <a:t>4/19/2017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C01EA5-20CF-4DC0-8827-8744A9A92027}" type="slidenum">
              <a:rPr lang="en-US" smtClean="0"/>
              <a:t>‹#›</a:t>
            </a:fld>
            <a:endParaRPr lang="en-US"/>
          </a:p>
        </p:txBody>
      </p:sp>
    </p:spTree>
    <p:extLst>
      <p:ext uri="{BB962C8B-B14F-4D97-AF65-F5344CB8AC3E}">
        <p14:creationId xmlns:p14="http://schemas.microsoft.com/office/powerpoint/2010/main" val="2945150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6D9625-CABE-4352-B32F-BDBC650F9B03}" type="datetimeFigureOut">
              <a:rPr lang="en-US" smtClean="0"/>
              <a:t>4/19/2017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C01EA5-20CF-4DC0-8827-8744A9A92027}" type="slidenum">
              <a:rPr lang="en-US" smtClean="0"/>
              <a:t>‹#›</a:t>
            </a:fld>
            <a:endParaRPr lang="en-US"/>
          </a:p>
        </p:txBody>
      </p:sp>
    </p:spTree>
    <p:extLst>
      <p:ext uri="{BB962C8B-B14F-4D97-AF65-F5344CB8AC3E}">
        <p14:creationId xmlns:p14="http://schemas.microsoft.com/office/powerpoint/2010/main" val="2895507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B6D9625-CABE-4352-B32F-BDBC650F9B03}" type="datetimeFigureOut">
              <a:rPr lang="en-US" smtClean="0"/>
              <a:t>4/19/2017</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2C01EA5-20CF-4DC0-8827-8744A9A92027}"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89949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B6D9625-CABE-4352-B32F-BDBC650F9B03}" type="datetimeFigureOut">
              <a:rPr lang="en-US" smtClean="0"/>
              <a:t>4/19/2017</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2C01EA5-20CF-4DC0-8827-8744A9A92027}"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94210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4B6D9625-CABE-4352-B32F-BDBC650F9B03}" type="datetimeFigureOut">
              <a:rPr lang="en-US" smtClean="0"/>
              <a:t>4/19/2017</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42C01EA5-20CF-4DC0-8827-8744A9A92027}"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0197427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6000">
              <a:schemeClr val="accent6">
                <a:lumMod val="75000"/>
              </a:schemeClr>
            </a:gs>
            <a:gs pos="0">
              <a:schemeClr val="bg2">
                <a:tint val="98000"/>
                <a:shade val="90000"/>
                <a:satMod val="130000"/>
                <a:lumMod val="103000"/>
              </a:schemeClr>
            </a:gs>
            <a:gs pos="100000">
              <a:schemeClr val="bg2">
                <a:shade val="63000"/>
                <a:satMod val="120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01148" y="2199272"/>
            <a:ext cx="10336695" cy="2346224"/>
          </a:xfrm>
        </p:spPr>
        <p:txBody>
          <a:bodyPr/>
          <a:lstStyle/>
          <a:p>
            <a:r>
              <a:rPr lang="en-US" sz="4400" b="1" i="1" dirty="0">
                <a:latin typeface="Times New Roman" panose="02020603050405020304" pitchFamily="18" charset="0"/>
                <a:cs typeface="Times New Roman" panose="02020603050405020304" pitchFamily="18" charset="0"/>
              </a:rPr>
              <a:t>Effects of Demonetization</a:t>
            </a:r>
            <a:br>
              <a:rPr lang="en-US" sz="4400" b="1" i="1" dirty="0">
                <a:latin typeface="Times New Roman" panose="02020603050405020304" pitchFamily="18" charset="0"/>
                <a:cs typeface="Times New Roman" panose="02020603050405020304" pitchFamily="18" charset="0"/>
              </a:rPr>
            </a:br>
            <a:r>
              <a:rPr lang="en-US" sz="4400" b="1" i="1" dirty="0">
                <a:latin typeface="Times New Roman" panose="02020603050405020304" pitchFamily="18" charset="0"/>
                <a:cs typeface="Times New Roman" panose="02020603050405020304" pitchFamily="18" charset="0"/>
              </a:rPr>
              <a:t> on </a:t>
            </a:r>
            <a:br>
              <a:rPr lang="en-US" sz="4400" b="1" i="1" dirty="0">
                <a:latin typeface="Times New Roman" panose="02020603050405020304" pitchFamily="18" charset="0"/>
                <a:cs typeface="Times New Roman" panose="02020603050405020304" pitchFamily="18" charset="0"/>
              </a:rPr>
            </a:br>
            <a:r>
              <a:rPr lang="en-US" sz="4400" b="1" i="1" dirty="0">
                <a:latin typeface="Times New Roman" panose="02020603050405020304" pitchFamily="18" charset="0"/>
                <a:cs typeface="Times New Roman" panose="02020603050405020304" pitchFamily="18" charset="0"/>
              </a:rPr>
              <a:t>Small &amp; Medium Enterprises</a:t>
            </a:r>
          </a:p>
        </p:txBody>
      </p:sp>
      <p:sp>
        <p:nvSpPr>
          <p:cNvPr id="3" name="Subtitle 2"/>
          <p:cNvSpPr>
            <a:spLocks noGrp="1"/>
          </p:cNvSpPr>
          <p:nvPr>
            <p:ph type="subTitle" idx="1"/>
          </p:nvPr>
        </p:nvSpPr>
        <p:spPr>
          <a:xfrm>
            <a:off x="334272" y="6705600"/>
            <a:ext cx="752406" cy="622852"/>
          </a:xfrm>
        </p:spPr>
        <p:txBody>
          <a:bodyPr>
            <a:normAutofit/>
          </a:bodyPr>
          <a:lstStyle/>
          <a:p>
            <a:endParaRPr lang="en-US" dirty="0"/>
          </a:p>
        </p:txBody>
      </p:sp>
    </p:spTree>
    <p:extLst>
      <p:ext uri="{BB962C8B-B14F-4D97-AF65-F5344CB8AC3E}">
        <p14:creationId xmlns:p14="http://schemas.microsoft.com/office/powerpoint/2010/main" val="29221651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52000">
              <a:schemeClr val="accent6">
                <a:lumMod val="75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63147" y="0"/>
            <a:ext cx="9601200" cy="1485900"/>
          </a:xfrm>
        </p:spPr>
        <p:txBody>
          <a:bodyPr>
            <a:normAutofit/>
          </a:bodyPr>
          <a:lstStyle/>
          <a:p>
            <a:pPr algn="ctr"/>
            <a:r>
              <a:rPr lang="en-US" sz="4000" i="1" u="sng" dirty="0">
                <a:latin typeface="Arabic Typesetting" panose="03020402040406030203" pitchFamily="66" charset="-78"/>
                <a:cs typeface="Arabic Typesetting" panose="03020402040406030203" pitchFamily="66" charset="-78"/>
              </a:rPr>
              <a:t>Indicators Used</a:t>
            </a:r>
          </a:p>
        </p:txBody>
      </p:sp>
      <p:sp>
        <p:nvSpPr>
          <p:cNvPr id="3" name="Content Placeholder 2"/>
          <p:cNvSpPr>
            <a:spLocks noGrp="1"/>
          </p:cNvSpPr>
          <p:nvPr>
            <p:ph idx="1"/>
          </p:nvPr>
        </p:nvSpPr>
        <p:spPr>
          <a:xfrm>
            <a:off x="1358349" y="742950"/>
            <a:ext cx="9601200" cy="6443041"/>
          </a:xfrm>
        </p:spPr>
        <p:txBody>
          <a:bodyPr>
            <a:normAutofit fontScale="25000" lnSpcReduction="20000"/>
          </a:bodyPr>
          <a:lstStyle/>
          <a:p>
            <a:r>
              <a:rPr lang="en-IN" sz="7200" b="1" u="sng" dirty="0">
                <a:latin typeface="Baskerville Old Face" panose="02020602080505020303" pitchFamily="18" charset="0"/>
              </a:rPr>
              <a:t>Effect of Demonetisation on:</a:t>
            </a:r>
            <a:endParaRPr lang="en-US" sz="7200" b="1" u="sng" dirty="0">
              <a:latin typeface="Baskerville Old Face" panose="02020602080505020303" pitchFamily="18" charset="0"/>
            </a:endParaRPr>
          </a:p>
          <a:p>
            <a:pPr lvl="1"/>
            <a:r>
              <a:rPr lang="en-IN" sz="7200" dirty="0">
                <a:latin typeface="Baskerville Old Face" panose="02020602080505020303" pitchFamily="18" charset="0"/>
              </a:rPr>
              <a:t>Revenue- Supply of Raw Material</a:t>
            </a:r>
            <a:endParaRPr lang="en-US" sz="7200" dirty="0">
              <a:latin typeface="Baskerville Old Face" panose="02020602080505020303" pitchFamily="18" charset="0"/>
            </a:endParaRPr>
          </a:p>
          <a:p>
            <a:pPr lvl="1"/>
            <a:r>
              <a:rPr lang="en-IN" sz="7200" dirty="0">
                <a:latin typeface="Baskerville Old Face" panose="02020602080505020303" pitchFamily="18" charset="0"/>
              </a:rPr>
              <a:t>Demand of Final Good</a:t>
            </a:r>
            <a:endParaRPr lang="en-US" sz="7200" dirty="0">
              <a:latin typeface="Baskerville Old Face" panose="02020602080505020303" pitchFamily="18" charset="0"/>
            </a:endParaRPr>
          </a:p>
          <a:p>
            <a:pPr lvl="1"/>
            <a:r>
              <a:rPr lang="en-IN" sz="7200" dirty="0">
                <a:latin typeface="Baskerville Old Face" panose="02020602080505020303" pitchFamily="18" charset="0"/>
              </a:rPr>
              <a:t>Salary of employees</a:t>
            </a:r>
            <a:endParaRPr lang="en-US" sz="7200" dirty="0">
              <a:latin typeface="Baskerville Old Face" panose="02020602080505020303" pitchFamily="18" charset="0"/>
            </a:endParaRPr>
          </a:p>
          <a:p>
            <a:pPr lvl="0"/>
            <a:r>
              <a:rPr lang="en-IN" sz="7200" b="1" u="sng" dirty="0">
                <a:latin typeface="Baskerville Old Face" panose="02020602080505020303" pitchFamily="18" charset="0"/>
              </a:rPr>
              <a:t>Shift to Digital methods of Transactions</a:t>
            </a:r>
            <a:endParaRPr lang="en-US" sz="7200" b="1" u="sng" dirty="0">
              <a:latin typeface="Baskerville Old Face" panose="02020602080505020303" pitchFamily="18" charset="0"/>
            </a:endParaRPr>
          </a:p>
          <a:p>
            <a:pPr lvl="1"/>
            <a:r>
              <a:rPr lang="en-IN" sz="7200" dirty="0">
                <a:latin typeface="Baskerville Old Face" panose="02020602080505020303" pitchFamily="18" charset="0"/>
              </a:rPr>
              <a:t>Voluntary </a:t>
            </a:r>
          </a:p>
          <a:p>
            <a:pPr lvl="1"/>
            <a:r>
              <a:rPr lang="en-IN" sz="7200" dirty="0">
                <a:latin typeface="Baskerville Old Face" panose="02020602080505020303" pitchFamily="18" charset="0"/>
              </a:rPr>
              <a:t>Incentivised</a:t>
            </a:r>
          </a:p>
          <a:p>
            <a:pPr lvl="1"/>
            <a:r>
              <a:rPr lang="en-US" sz="7200" dirty="0">
                <a:latin typeface="Baskerville Old Face" panose="02020602080505020303" pitchFamily="18" charset="0"/>
              </a:rPr>
              <a:t> </a:t>
            </a:r>
            <a:r>
              <a:rPr lang="en-IN" sz="7200" dirty="0">
                <a:latin typeface="Baskerville Old Face" panose="02020602080505020303" pitchFamily="18" charset="0"/>
              </a:rPr>
              <a:t>Refused</a:t>
            </a:r>
            <a:r>
              <a:rPr lang="en-US" sz="7200" dirty="0">
                <a:latin typeface="Baskerville Old Face" panose="02020602080505020303" pitchFamily="18" charset="0"/>
              </a:rPr>
              <a:t> </a:t>
            </a:r>
          </a:p>
          <a:p>
            <a:pPr lvl="1"/>
            <a:r>
              <a:rPr lang="en-IN" sz="7200" dirty="0">
                <a:latin typeface="Baskerville Old Face" panose="02020602080505020303" pitchFamily="18" charset="0"/>
              </a:rPr>
              <a:t>Pre-existing</a:t>
            </a:r>
          </a:p>
          <a:p>
            <a:pPr lvl="0"/>
            <a:r>
              <a:rPr lang="en-IN" sz="7200" b="1" u="sng" dirty="0">
                <a:latin typeface="Baskerville Old Face" panose="02020602080505020303" pitchFamily="18" charset="0"/>
              </a:rPr>
              <a:t>Digital Payment Gateways (refers to whether these were still used post the initial phase of demonetisation)</a:t>
            </a:r>
            <a:endParaRPr lang="en-US" sz="7200" b="1" u="sng" dirty="0">
              <a:latin typeface="Baskerville Old Face" panose="02020602080505020303" pitchFamily="18" charset="0"/>
            </a:endParaRPr>
          </a:p>
          <a:p>
            <a:pPr lvl="1"/>
            <a:r>
              <a:rPr lang="en-IN" sz="7200" dirty="0">
                <a:latin typeface="Baskerville Old Face" panose="02020602080505020303" pitchFamily="18" charset="0"/>
              </a:rPr>
              <a:t>Credit/Debit Cards </a:t>
            </a:r>
          </a:p>
          <a:p>
            <a:pPr lvl="1"/>
            <a:r>
              <a:rPr lang="en-IN" sz="7200" dirty="0">
                <a:latin typeface="Baskerville Old Face" panose="02020602080505020303" pitchFamily="18" charset="0"/>
              </a:rPr>
              <a:t>Digital Wallets </a:t>
            </a:r>
            <a:endParaRPr lang="en-US" sz="7200" dirty="0">
              <a:latin typeface="Baskerville Old Face" panose="02020602080505020303" pitchFamily="18" charset="0"/>
            </a:endParaRPr>
          </a:p>
          <a:p>
            <a:pPr lvl="0"/>
            <a:r>
              <a:rPr lang="en-IN" sz="7200" b="1" u="sng" dirty="0">
                <a:latin typeface="Baskerville Old Face" panose="02020602080505020303" pitchFamily="18" charset="0"/>
              </a:rPr>
              <a:t>Problems regarding the 2000 rupee note</a:t>
            </a:r>
            <a:endParaRPr lang="en-US" sz="7200" b="1" u="sng" dirty="0">
              <a:latin typeface="Baskerville Old Face" panose="02020602080505020303" pitchFamily="18" charset="0"/>
            </a:endParaRPr>
          </a:p>
          <a:p>
            <a:pPr lvl="1"/>
            <a:r>
              <a:rPr lang="en-IN" sz="7200" dirty="0">
                <a:latin typeface="Baskerville Old Face" panose="02020602080505020303" pitchFamily="18" charset="0"/>
              </a:rPr>
              <a:t>Change issues </a:t>
            </a:r>
            <a:br>
              <a:rPr lang="en-IN" sz="7200" dirty="0">
                <a:latin typeface="Baskerville Old Face" panose="02020602080505020303" pitchFamily="18" charset="0"/>
              </a:rPr>
            </a:br>
            <a:r>
              <a:rPr lang="en-IN" sz="7200" dirty="0">
                <a:latin typeface="Baskerville Old Face" panose="02020602080505020303" pitchFamily="18" charset="0"/>
              </a:rPr>
              <a:t>Counterfeit notes </a:t>
            </a:r>
          </a:p>
          <a:p>
            <a:pPr lvl="0"/>
            <a:r>
              <a:rPr lang="en-IN" sz="7200" b="1" u="sng" dirty="0">
                <a:latin typeface="Baskerville Old Face" panose="02020602080505020303" pitchFamily="18" charset="0"/>
              </a:rPr>
              <a:t>Duration of effective usage of digital transactions</a:t>
            </a:r>
            <a:endParaRPr lang="en-US" sz="7200" dirty="0">
              <a:latin typeface="Baskerville Old Face" panose="02020602080505020303" pitchFamily="18" charset="0"/>
            </a:endParaRPr>
          </a:p>
          <a:p>
            <a:pPr lvl="1"/>
            <a:r>
              <a:rPr lang="en-IN" sz="7200" dirty="0">
                <a:latin typeface="Baskerville Old Face" panose="02020602080505020303" pitchFamily="18" charset="0"/>
              </a:rPr>
              <a:t>Less than 1 month</a:t>
            </a:r>
            <a:endParaRPr lang="en-US" sz="7200" dirty="0">
              <a:latin typeface="Baskerville Old Face" panose="02020602080505020303" pitchFamily="18" charset="0"/>
            </a:endParaRPr>
          </a:p>
          <a:p>
            <a:pPr lvl="1"/>
            <a:r>
              <a:rPr lang="en-IN" sz="7200" dirty="0">
                <a:latin typeface="Baskerville Old Face" panose="02020602080505020303" pitchFamily="18" charset="0"/>
              </a:rPr>
              <a:t>1-3 months</a:t>
            </a:r>
            <a:endParaRPr lang="en-US" sz="7200" dirty="0">
              <a:latin typeface="Baskerville Old Face" panose="02020602080505020303" pitchFamily="18" charset="0"/>
            </a:endParaRPr>
          </a:p>
          <a:p>
            <a:pPr lvl="1"/>
            <a:r>
              <a:rPr lang="en-IN" sz="7200" dirty="0">
                <a:latin typeface="Baskerville Old Face" panose="02020602080505020303" pitchFamily="18" charset="0"/>
              </a:rPr>
              <a:t>More than 3 months</a:t>
            </a:r>
            <a:endParaRPr lang="en-US" sz="7200" dirty="0">
              <a:latin typeface="Baskerville Old Face" panose="02020602080505020303" pitchFamily="18" charset="0"/>
            </a:endParaRPr>
          </a:p>
          <a:p>
            <a:endParaRPr lang="en-US" dirty="0"/>
          </a:p>
        </p:txBody>
      </p:sp>
    </p:spTree>
    <p:extLst>
      <p:ext uri="{BB962C8B-B14F-4D97-AF65-F5344CB8AC3E}">
        <p14:creationId xmlns:p14="http://schemas.microsoft.com/office/powerpoint/2010/main" val="163679193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47000">
              <a:srgbClr val="A43849"/>
            </a:gs>
            <a:gs pos="0">
              <a:schemeClr val="accent6">
                <a:lumMod val="75000"/>
              </a:schemeClr>
            </a:gs>
            <a:gs pos="0">
              <a:schemeClr val="bg2">
                <a:tint val="98000"/>
                <a:shade val="90000"/>
                <a:satMod val="13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434009"/>
            <a:ext cx="9601200" cy="1485900"/>
          </a:xfrm>
        </p:spPr>
        <p:txBody>
          <a:bodyPr>
            <a:normAutofit/>
          </a:bodyPr>
          <a:lstStyle/>
          <a:p>
            <a:pPr algn="ctr"/>
            <a:r>
              <a:rPr lang="en-US" sz="4000" u="sng" dirty="0">
                <a:latin typeface="Baskerville Old Face" panose="02020602080505020303" pitchFamily="18" charset="0"/>
              </a:rPr>
              <a:t>Introduction to the Field</a:t>
            </a:r>
          </a:p>
        </p:txBody>
      </p:sp>
      <p:sp>
        <p:nvSpPr>
          <p:cNvPr id="3" name="Content Placeholder 2"/>
          <p:cNvSpPr>
            <a:spLocks noGrp="1"/>
          </p:cNvSpPr>
          <p:nvPr>
            <p:ph idx="1"/>
          </p:nvPr>
        </p:nvSpPr>
        <p:spPr>
          <a:xfrm>
            <a:off x="1371600" y="1176959"/>
            <a:ext cx="9601200" cy="4396409"/>
          </a:xfrm>
        </p:spPr>
        <p:txBody>
          <a:bodyPr/>
          <a:lstStyle/>
          <a:p>
            <a:pPr algn="just"/>
            <a:r>
              <a:rPr lang="en-IN" dirty="0">
                <a:latin typeface="Baskerville Old Face" panose="02020602080505020303" pitchFamily="18" charset="0"/>
              </a:rPr>
              <a:t>The universe of our study is South Delhi. South Delhi is an administrative district of the National Capital Territory of India. </a:t>
            </a:r>
          </a:p>
          <a:p>
            <a:pPr algn="just"/>
            <a:r>
              <a:rPr lang="en-IN" dirty="0">
                <a:latin typeface="Baskerville Old Face" panose="02020602080505020303" pitchFamily="18" charset="0"/>
              </a:rPr>
              <a:t>It was decided to carry out the study in the markets of </a:t>
            </a:r>
            <a:r>
              <a:rPr lang="en-IN" dirty="0" err="1">
                <a:latin typeface="Baskerville Old Face" panose="02020602080505020303" pitchFamily="18" charset="0"/>
              </a:rPr>
              <a:t>Bapu</a:t>
            </a:r>
            <a:r>
              <a:rPr lang="en-IN" dirty="0">
                <a:latin typeface="Baskerville Old Face" panose="02020602080505020303" pitchFamily="18" charset="0"/>
              </a:rPr>
              <a:t> Dham, </a:t>
            </a:r>
            <a:r>
              <a:rPr lang="en-IN" dirty="0" err="1">
                <a:latin typeface="Baskerville Old Face" panose="02020602080505020303" pitchFamily="18" charset="0"/>
              </a:rPr>
              <a:t>Sarojini</a:t>
            </a:r>
            <a:r>
              <a:rPr lang="en-IN" dirty="0">
                <a:latin typeface="Baskerville Old Face" panose="02020602080505020303" pitchFamily="18" charset="0"/>
              </a:rPr>
              <a:t> Nagar (a neighbourhood and market in South West Delhi) and Satya </a:t>
            </a:r>
            <a:r>
              <a:rPr lang="en-IN" dirty="0" err="1">
                <a:latin typeface="Baskerville Old Face" panose="02020602080505020303" pitchFamily="18" charset="0"/>
              </a:rPr>
              <a:t>Niketan</a:t>
            </a:r>
            <a:r>
              <a:rPr lang="en-IN" dirty="0">
                <a:latin typeface="Baskerville Old Face" panose="02020602080505020303" pitchFamily="18" charset="0"/>
              </a:rPr>
              <a:t>. These were chosen because of the variety and diversity of small and medium sized businesses that operate here. </a:t>
            </a:r>
          </a:p>
          <a:p>
            <a:pPr algn="just"/>
            <a:r>
              <a:rPr lang="en-IN" dirty="0">
                <a:latin typeface="Baskerville Old Face" panose="02020602080505020303" pitchFamily="18" charset="0"/>
              </a:rPr>
              <a:t>The team had access to every type of business, ranging from small food vendors to local clothes shops. Data was also collected from those running small businesses within Jesus and Mary College, Chanakyapuri.</a:t>
            </a:r>
          </a:p>
          <a:p>
            <a:pPr algn="just"/>
            <a:endParaRPr lang="en-US" dirty="0">
              <a:latin typeface="Baskerville Old Face" panose="02020602080505020303" pitchFamily="18"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284345" y="4166428"/>
            <a:ext cx="4104280" cy="2565676"/>
          </a:xfrm>
          <a:prstGeom prst="rect">
            <a:avLst/>
          </a:prstGeom>
          <a:noFill/>
        </p:spPr>
      </p:pic>
    </p:spTree>
    <p:extLst>
      <p:ext uri="{BB962C8B-B14F-4D97-AF65-F5344CB8AC3E}">
        <p14:creationId xmlns:p14="http://schemas.microsoft.com/office/powerpoint/2010/main" val="33596946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3000"/>
                <a:shade val="98000"/>
                <a:satMod val="150000"/>
                <a:lumMod val="102000"/>
              </a:schemeClr>
            </a:gs>
            <a:gs pos="50000">
              <a:schemeClr val="accent6">
                <a:lumMod val="75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7130" y="647114"/>
            <a:ext cx="9601200" cy="1286046"/>
          </a:xfrm>
        </p:spPr>
        <p:txBody>
          <a:bodyPr>
            <a:normAutofit/>
          </a:bodyPr>
          <a:lstStyle/>
          <a:p>
            <a:pPr algn="ctr"/>
            <a:r>
              <a:rPr lang="en-US" sz="3200" u="sng" dirty="0">
                <a:latin typeface="Baskerville Old Face" panose="02020602080505020303" pitchFamily="18" charset="0"/>
              </a:rPr>
              <a:t>Dilemmas and Problems Faced in the Field</a:t>
            </a:r>
          </a:p>
        </p:txBody>
      </p:sp>
      <p:sp>
        <p:nvSpPr>
          <p:cNvPr id="3" name="Content Placeholder 2"/>
          <p:cNvSpPr>
            <a:spLocks noGrp="1"/>
          </p:cNvSpPr>
          <p:nvPr>
            <p:ph idx="1"/>
          </p:nvPr>
        </p:nvSpPr>
        <p:spPr>
          <a:xfrm>
            <a:off x="1371600" y="1167617"/>
            <a:ext cx="9786730" cy="5286191"/>
          </a:xfrm>
        </p:spPr>
        <p:txBody>
          <a:bodyPr>
            <a:normAutofit/>
          </a:bodyPr>
          <a:lstStyle/>
          <a:p>
            <a:pPr lvl="0"/>
            <a:endParaRPr lang="en-IN" dirty="0"/>
          </a:p>
          <a:p>
            <a:pPr lvl="0" algn="just"/>
            <a:r>
              <a:rPr lang="en-IN" dirty="0">
                <a:latin typeface="Baskerville Old Face" panose="02020602080505020303" pitchFamily="18" charset="0"/>
              </a:rPr>
              <a:t>During the entire process, we faced some resistance from our subjects as they were unwilling to answer questions and allot time to the team.</a:t>
            </a:r>
            <a:endParaRPr lang="en-US" dirty="0">
              <a:latin typeface="Baskerville Old Face" panose="02020602080505020303" pitchFamily="18" charset="0"/>
            </a:endParaRPr>
          </a:p>
          <a:p>
            <a:pPr lvl="0" algn="just"/>
            <a:r>
              <a:rPr lang="en-IN" dirty="0">
                <a:latin typeface="Baskerville Old Face" panose="02020602080505020303" pitchFamily="18" charset="0"/>
              </a:rPr>
              <a:t>There were certain questions regarding revenue and sales that they were unwilling to answer. However, with time, the team learnt to frame these questions better so as not to offend the subjects even in the slightest way.</a:t>
            </a:r>
            <a:endParaRPr lang="en-US" dirty="0">
              <a:latin typeface="Baskerville Old Face" panose="02020602080505020303" pitchFamily="18" charset="0"/>
            </a:endParaRPr>
          </a:p>
          <a:p>
            <a:pPr lvl="0" algn="just"/>
            <a:r>
              <a:rPr lang="en-IN" dirty="0">
                <a:latin typeface="Baskerville Old Face" panose="02020602080505020303" pitchFamily="18" charset="0"/>
              </a:rPr>
              <a:t>The interviewees often got carried away and went off topic. Also, sometimes they interpreted the questions in a way other than what was intended and it became difficult to get the required information out of them. However, over a period of time, we learnt how to conduct these interviews smoothly. </a:t>
            </a:r>
            <a:endParaRPr lang="en-US" dirty="0">
              <a:latin typeface="Baskerville Old Face" panose="02020602080505020303" pitchFamily="18" charset="0"/>
            </a:endParaRPr>
          </a:p>
          <a:p>
            <a:pPr lvl="0" algn="just"/>
            <a:r>
              <a:rPr lang="en-IN" dirty="0">
                <a:latin typeface="Baskerville Old Face" panose="02020602080505020303" pitchFamily="18" charset="0"/>
              </a:rPr>
              <a:t>Sometimes, there was a language barrier and the team had to try multiple times before we could put across our questions in the way intended. </a:t>
            </a:r>
            <a:endParaRPr lang="en-US" dirty="0">
              <a:latin typeface="Baskerville Old Face" panose="02020602080505020303" pitchFamily="18" charset="0"/>
            </a:endParaRPr>
          </a:p>
        </p:txBody>
      </p:sp>
    </p:spTree>
    <p:extLst>
      <p:ext uri="{BB962C8B-B14F-4D97-AF65-F5344CB8AC3E}">
        <p14:creationId xmlns:p14="http://schemas.microsoft.com/office/powerpoint/2010/main" val="422606957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5000">
              <a:schemeClr val="accent6">
                <a:lumMod val="75000"/>
              </a:schemeClr>
            </a:gs>
            <a:gs pos="77000">
              <a:schemeClr val="bg2">
                <a:tint val="98000"/>
                <a:shade val="90000"/>
                <a:satMod val="13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u="sng" dirty="0">
                <a:latin typeface="Baskerville Old Face" panose="02020602080505020303" pitchFamily="18" charset="0"/>
              </a:rPr>
              <a:t>Dilemmas and Problems faced in the Field</a:t>
            </a:r>
          </a:p>
        </p:txBody>
      </p:sp>
      <p:sp>
        <p:nvSpPr>
          <p:cNvPr id="3" name="Content Placeholder 2"/>
          <p:cNvSpPr>
            <a:spLocks noGrp="1"/>
          </p:cNvSpPr>
          <p:nvPr>
            <p:ph idx="1"/>
          </p:nvPr>
        </p:nvSpPr>
        <p:spPr>
          <a:xfrm>
            <a:off x="1371600" y="1589649"/>
            <a:ext cx="9601200" cy="4277751"/>
          </a:xfrm>
        </p:spPr>
        <p:txBody>
          <a:bodyPr/>
          <a:lstStyle/>
          <a:p>
            <a:pPr lvl="0" algn="just"/>
            <a:r>
              <a:rPr lang="en-IN" dirty="0">
                <a:latin typeface="Baskerville Old Face" panose="02020602080505020303" pitchFamily="18" charset="0"/>
              </a:rPr>
              <a:t>Interviewees often resorted to impression management and tried to provide information that was incorrect.</a:t>
            </a:r>
            <a:endParaRPr lang="en-US" dirty="0">
              <a:latin typeface="Baskerville Old Face" panose="02020602080505020303" pitchFamily="18" charset="0"/>
            </a:endParaRPr>
          </a:p>
          <a:p>
            <a:pPr lvl="0" algn="just"/>
            <a:r>
              <a:rPr lang="en-IN" dirty="0">
                <a:latin typeface="Baskerville Old Face" panose="02020602080505020303" pitchFamily="18" charset="0"/>
              </a:rPr>
              <a:t>Interviewees were often suspicious of the nature of our research, but this problem was alleviated after we showed them our college IDs.  </a:t>
            </a:r>
            <a:endParaRPr lang="en-US" dirty="0">
              <a:latin typeface="Baskerville Old Face" panose="02020602080505020303" pitchFamily="18" charset="0"/>
            </a:endParaRPr>
          </a:p>
          <a:p>
            <a:pPr algn="just"/>
            <a:r>
              <a:rPr lang="en-IN" dirty="0">
                <a:latin typeface="Baskerville Old Face" panose="02020602080505020303" pitchFamily="18" charset="0"/>
              </a:rPr>
              <a:t>As a researcher, we had to face the struggle of maintaining objectivity and value-neutrality at all stages of research.</a:t>
            </a:r>
            <a:endParaRPr lang="en-US" dirty="0">
              <a:latin typeface="Baskerville Old Face" panose="02020602080505020303" pitchFamily="18" charset="0"/>
            </a:endParaRPr>
          </a:p>
          <a:p>
            <a:pPr marL="0" indent="0">
              <a:buNone/>
            </a:pPr>
            <a:endParaRPr lang="en-US" dirty="0"/>
          </a:p>
        </p:txBody>
      </p:sp>
      <p:pic>
        <p:nvPicPr>
          <p:cNvPr id="5" name="Picture 4" descr="C:\Users\Jushya\Pictures\18049937_1450992414921427_624959518_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15544" y="3962400"/>
            <a:ext cx="3919934" cy="2570921"/>
          </a:xfrm>
          <a:prstGeom prst="rect">
            <a:avLst/>
          </a:prstGeom>
          <a:noFill/>
          <a:ln>
            <a:noFill/>
          </a:ln>
        </p:spPr>
      </p:pic>
      <p:pic>
        <p:nvPicPr>
          <p:cNvPr id="6" name="Picture 5"/>
          <p:cNvPicPr>
            <a:picLocks noChangeAspect="1"/>
          </p:cNvPicPr>
          <p:nvPr/>
        </p:nvPicPr>
        <p:blipFill>
          <a:blip r:embed="rId3"/>
          <a:stretch>
            <a:fillRect/>
          </a:stretch>
        </p:blipFill>
        <p:spPr>
          <a:xfrm>
            <a:off x="2064021" y="3962399"/>
            <a:ext cx="3426090" cy="2570921"/>
          </a:xfrm>
          <a:prstGeom prst="rect">
            <a:avLst/>
          </a:prstGeom>
        </p:spPr>
      </p:pic>
    </p:spTree>
    <p:extLst>
      <p:ext uri="{BB962C8B-B14F-4D97-AF65-F5344CB8AC3E}">
        <p14:creationId xmlns:p14="http://schemas.microsoft.com/office/powerpoint/2010/main" val="353285631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9000">
              <a:schemeClr val="accent6">
                <a:lumMod val="75000"/>
              </a:schemeClr>
            </a:gs>
            <a:gs pos="75000">
              <a:schemeClr val="bg2">
                <a:tint val="98000"/>
                <a:shade val="90000"/>
                <a:satMod val="13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799"/>
            <a:ext cx="9601200" cy="1832113"/>
          </a:xfrm>
        </p:spPr>
        <p:txBody>
          <a:bodyPr>
            <a:noAutofit/>
          </a:bodyPr>
          <a:lstStyle/>
          <a:p>
            <a:pPr algn="ctr"/>
            <a:r>
              <a:rPr lang="en-US" sz="3200" b="1" u="sng" dirty="0"/>
              <a:t>AN EMPIRICAL ANALYSIS: DEMONETISATION AND ITS </a:t>
            </a:r>
            <a:br>
              <a:rPr lang="en-US" sz="3200" dirty="0"/>
            </a:br>
            <a:r>
              <a:rPr lang="en-US" sz="3200" b="1" u="sng" dirty="0"/>
              <a:t>SOCIO-ECONOMIC EFFECTS</a:t>
            </a:r>
            <a:br>
              <a:rPr lang="en-US" sz="3200" b="1" u="sng" dirty="0"/>
            </a:br>
            <a:br>
              <a:rPr lang="en-US" sz="3200" b="1" u="sng" dirty="0"/>
            </a:br>
            <a:r>
              <a:rPr lang="en-US" sz="3200" i="1" u="sng" dirty="0">
                <a:latin typeface="Times New Roman" panose="02020603050405020304" pitchFamily="18" charset="0"/>
                <a:cs typeface="Times New Roman" panose="02020603050405020304" pitchFamily="18" charset="0"/>
              </a:rPr>
              <a:t>Detrimental Effect of Demonetization</a:t>
            </a:r>
            <a:br>
              <a:rPr lang="en-US" sz="3200" dirty="0"/>
            </a:b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18869551"/>
              </p:ext>
            </p:extLst>
          </p:nvPr>
        </p:nvGraphicFramePr>
        <p:xfrm>
          <a:off x="1371600" y="2622273"/>
          <a:ext cx="9601200" cy="38845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7297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3000"/>
                <a:shade val="98000"/>
                <a:satMod val="150000"/>
                <a:lumMod val="102000"/>
              </a:schemeClr>
            </a:gs>
            <a:gs pos="50000">
              <a:schemeClr val="accent6">
                <a:lumMod val="75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4122" y="728870"/>
            <a:ext cx="9084365" cy="1457739"/>
          </a:xfrm>
        </p:spPr>
        <p:txBody>
          <a:bodyPr>
            <a:noAutofit/>
          </a:bodyPr>
          <a:lstStyle/>
          <a:p>
            <a:pPr algn="ctr"/>
            <a:r>
              <a:rPr lang="en-US" sz="3600" i="1" u="sng" dirty="0">
                <a:latin typeface="Times New Roman" panose="02020603050405020304" pitchFamily="18" charset="0"/>
                <a:cs typeface="Times New Roman" panose="02020603050405020304" pitchFamily="18" charset="0"/>
              </a:rPr>
              <a:t>Shift to Digital (Non-Cash Based) Methods of Transaction</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6690749"/>
              </p:ext>
            </p:extLst>
          </p:nvPr>
        </p:nvGraphicFramePr>
        <p:xfrm>
          <a:off x="1503363" y="1683026"/>
          <a:ext cx="9601200" cy="42937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27932194"/>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3000"/>
                <a:shade val="98000"/>
                <a:satMod val="150000"/>
                <a:lumMod val="102000"/>
              </a:schemeClr>
            </a:gs>
            <a:gs pos="50000">
              <a:schemeClr val="accent6">
                <a:lumMod val="75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799"/>
            <a:ext cx="8726557" cy="1050235"/>
          </a:xfrm>
        </p:spPr>
        <p:txBody>
          <a:bodyPr>
            <a:normAutofit fontScale="90000"/>
          </a:bodyPr>
          <a:lstStyle/>
          <a:p>
            <a:pPr algn="ctr"/>
            <a:r>
              <a:rPr lang="en-US" i="1" dirty="0">
                <a:latin typeface="Times New Roman" panose="02020603050405020304" pitchFamily="18" charset="0"/>
                <a:cs typeface="Times New Roman" panose="02020603050405020304" pitchFamily="18" charset="0"/>
              </a:rPr>
              <a:t>   </a:t>
            </a:r>
            <a:r>
              <a:rPr lang="en-US" i="1" u="sng" dirty="0">
                <a:latin typeface="Times New Roman" panose="02020603050405020304" pitchFamily="18" charset="0"/>
                <a:cs typeface="Times New Roman" panose="02020603050405020304" pitchFamily="18" charset="0"/>
              </a:rPr>
              <a:t>Digital Payment Gateways</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36285197"/>
              </p:ext>
            </p:extLst>
          </p:nvPr>
        </p:nvGraphicFramePr>
        <p:xfrm>
          <a:off x="1371600" y="1855304"/>
          <a:ext cx="9601200" cy="40120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18269879"/>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3000"/>
                <a:shade val="98000"/>
                <a:satMod val="150000"/>
                <a:lumMod val="102000"/>
              </a:schemeClr>
            </a:gs>
            <a:gs pos="50000">
              <a:schemeClr val="accent6">
                <a:lumMod val="75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799"/>
            <a:ext cx="9601200" cy="1103243"/>
          </a:xfrm>
        </p:spPr>
        <p:txBody>
          <a:bodyPr>
            <a:normAutofit fontScale="90000"/>
          </a:bodyPr>
          <a:lstStyle/>
          <a:p>
            <a:pPr algn="ctr"/>
            <a:r>
              <a:rPr lang="en-US" sz="3600" i="1" u="sng" dirty="0">
                <a:latin typeface="Times New Roman" panose="02020603050405020304" pitchFamily="18" charset="0"/>
                <a:cs typeface="Times New Roman" panose="02020603050405020304" pitchFamily="18" charset="0"/>
              </a:rPr>
              <a:t>Demonetization disadvantage the SMEs more than the larger businesses?</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20503122"/>
              </p:ext>
            </p:extLst>
          </p:nvPr>
        </p:nvGraphicFramePr>
        <p:xfrm>
          <a:off x="1504122" y="1590261"/>
          <a:ext cx="9601200" cy="43168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79828502"/>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3000"/>
                <a:shade val="98000"/>
                <a:satMod val="150000"/>
                <a:lumMod val="102000"/>
              </a:schemeClr>
            </a:gs>
            <a:gs pos="50000">
              <a:schemeClr val="accent6">
                <a:lumMod val="75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45096" y="805069"/>
            <a:ext cx="9601200" cy="1485900"/>
          </a:xfrm>
        </p:spPr>
        <p:txBody>
          <a:bodyPr>
            <a:normAutofit/>
          </a:bodyPr>
          <a:lstStyle/>
          <a:p>
            <a:pPr algn="ctr"/>
            <a:r>
              <a:rPr lang="en-US" sz="4000" u="sng" dirty="0">
                <a:latin typeface="Times New Roman" panose="02020603050405020304" pitchFamily="18" charset="0"/>
                <a:cs typeface="Times New Roman" panose="02020603050405020304" pitchFamily="18" charset="0"/>
              </a:rPr>
              <a:t>Consequences of the New 2000 Note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56800542"/>
              </p:ext>
            </p:extLst>
          </p:nvPr>
        </p:nvGraphicFramePr>
        <p:xfrm>
          <a:off x="1504122" y="1683026"/>
          <a:ext cx="9601200" cy="37072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1997629"/>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3000"/>
                <a:shade val="98000"/>
                <a:satMod val="150000"/>
                <a:lumMod val="102000"/>
              </a:schemeClr>
            </a:gs>
            <a:gs pos="50000">
              <a:schemeClr val="accent6">
                <a:lumMod val="75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i="1" u="sng" dirty="0">
                <a:latin typeface="Times New Roman" panose="02020603050405020304" pitchFamily="18" charset="0"/>
                <a:cs typeface="Times New Roman" panose="02020603050405020304" pitchFamily="18" charset="0"/>
              </a:rPr>
              <a:t>Duration of the Effective Usage of Digital Methods of Transaction</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01694564"/>
              </p:ext>
            </p:extLst>
          </p:nvPr>
        </p:nvGraphicFramePr>
        <p:xfrm>
          <a:off x="1371600" y="2285999"/>
          <a:ext cx="9601200" cy="37437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3226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9000">
              <a:schemeClr val="accent6">
                <a:lumMod val="75000"/>
                <a:alpha val="78000"/>
              </a:schemeClr>
            </a:gs>
            <a:gs pos="71000">
              <a:schemeClr val="bg2">
                <a:tint val="98000"/>
                <a:shade val="90000"/>
                <a:satMod val="13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990600"/>
            <a:ext cx="9601200" cy="904461"/>
          </a:xfrm>
        </p:spPr>
        <p:txBody>
          <a:bodyPr/>
          <a:lstStyle/>
          <a:p>
            <a:pPr algn="ctr"/>
            <a:r>
              <a:rPr lang="en-US" b="1" i="1" u="sng" dirty="0">
                <a:solidFill>
                  <a:schemeClr val="tx1"/>
                </a:solidFill>
              </a:rPr>
              <a:t>INTRODUCTION</a:t>
            </a:r>
          </a:p>
        </p:txBody>
      </p:sp>
      <p:sp>
        <p:nvSpPr>
          <p:cNvPr id="3" name="Content Placeholder 2"/>
          <p:cNvSpPr>
            <a:spLocks noGrp="1"/>
          </p:cNvSpPr>
          <p:nvPr>
            <p:ph idx="1"/>
          </p:nvPr>
        </p:nvSpPr>
        <p:spPr>
          <a:xfrm>
            <a:off x="927653" y="2027583"/>
            <a:ext cx="10919790" cy="3839817"/>
          </a:xfrm>
        </p:spPr>
        <p:txBody>
          <a:bodyPr>
            <a:normAutofit/>
          </a:bodyPr>
          <a:lstStyle/>
          <a:p>
            <a:r>
              <a:rPr lang="en-US" sz="2400" dirty="0"/>
              <a:t>In 2016, the Indian government decided to </a:t>
            </a:r>
            <a:r>
              <a:rPr lang="en-US" sz="2400" i="1" dirty="0"/>
              <a:t>demonetize</a:t>
            </a:r>
            <a:r>
              <a:rPr lang="en-US" sz="2400" dirty="0"/>
              <a:t> the 500 and 1000 rupee notes, the two biggest denominations in its currency system; these notes accounted for 86% of the country’s circulating cash.</a:t>
            </a:r>
          </a:p>
          <a:p>
            <a:r>
              <a:rPr lang="en-US" sz="2400" dirty="0"/>
              <a:t>The government’s goal was to combat India's thriving underground economy on several fronts: eradicate counterfeit currency, fight </a:t>
            </a:r>
            <a:r>
              <a:rPr lang="en-US" sz="2400" dirty="0">
                <a:solidFill>
                  <a:srgbClr val="FFC000"/>
                </a:solidFill>
              </a:rPr>
              <a:t>tax evasion</a:t>
            </a:r>
            <a:r>
              <a:rPr lang="en-US" sz="2400" dirty="0"/>
              <a:t>, eliminate </a:t>
            </a:r>
            <a:r>
              <a:rPr lang="en-US" sz="2400" dirty="0">
                <a:solidFill>
                  <a:srgbClr val="FFC000"/>
                </a:solidFill>
              </a:rPr>
              <a:t>black money</a:t>
            </a:r>
            <a:r>
              <a:rPr lang="en-US" sz="2400" dirty="0"/>
              <a:t> gotten from </a:t>
            </a:r>
            <a:r>
              <a:rPr lang="en-US" sz="2400" dirty="0">
                <a:solidFill>
                  <a:srgbClr val="FFC000"/>
                </a:solidFill>
              </a:rPr>
              <a:t>money laundering</a:t>
            </a:r>
            <a:r>
              <a:rPr lang="en-US" sz="2400" dirty="0"/>
              <a:t> and terrorist-financing activities, and to </a:t>
            </a:r>
            <a:r>
              <a:rPr lang="en-US" sz="2400" dirty="0">
                <a:solidFill>
                  <a:srgbClr val="FFC000"/>
                </a:solidFill>
              </a:rPr>
              <a:t>promote a cashless economy</a:t>
            </a:r>
            <a:r>
              <a:rPr lang="en-US" sz="2400" dirty="0"/>
              <a:t>.</a:t>
            </a:r>
          </a:p>
          <a:p>
            <a:r>
              <a:rPr lang="en-US" sz="2400" dirty="0"/>
              <a:t>A large section of the society was forced to move to cashless-digital </a:t>
            </a:r>
            <a:r>
              <a:rPr lang="en-US" sz="2400" dirty="0">
                <a:solidFill>
                  <a:srgbClr val="FFC000"/>
                </a:solidFill>
              </a:rPr>
              <a:t>alternatives to fulfill their daily needs. </a:t>
            </a:r>
            <a:endParaRPr lang="en-US" sz="3200" dirty="0">
              <a:solidFill>
                <a:srgbClr val="FFC000"/>
              </a:solidFill>
            </a:endParaRPr>
          </a:p>
        </p:txBody>
      </p:sp>
    </p:spTree>
    <p:extLst>
      <p:ext uri="{BB962C8B-B14F-4D97-AF65-F5344CB8AC3E}">
        <p14:creationId xmlns:p14="http://schemas.microsoft.com/office/powerpoint/2010/main" val="2247105823"/>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3000"/>
                <a:shade val="98000"/>
                <a:satMod val="150000"/>
                <a:lumMod val="102000"/>
              </a:schemeClr>
            </a:gs>
            <a:gs pos="50000">
              <a:schemeClr val="accent6">
                <a:lumMod val="75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7795" y="463622"/>
            <a:ext cx="9601200" cy="1562100"/>
          </a:xfrm>
        </p:spPr>
        <p:txBody>
          <a:bodyPr>
            <a:normAutofit/>
          </a:bodyPr>
          <a:lstStyle/>
          <a:p>
            <a:pPr algn="ctr"/>
            <a:r>
              <a:rPr lang="en-US" sz="3600" u="sng" dirty="0">
                <a:latin typeface="Baskerville Old Face" panose="02020602080505020303" pitchFamily="18" charset="0"/>
              </a:rPr>
              <a:t>Observations</a:t>
            </a:r>
          </a:p>
        </p:txBody>
      </p:sp>
      <p:sp>
        <p:nvSpPr>
          <p:cNvPr id="3" name="Content Placeholder 2"/>
          <p:cNvSpPr>
            <a:spLocks noGrp="1"/>
          </p:cNvSpPr>
          <p:nvPr>
            <p:ph idx="1"/>
          </p:nvPr>
        </p:nvSpPr>
        <p:spPr>
          <a:xfrm>
            <a:off x="1185254" y="1244672"/>
            <a:ext cx="10144540" cy="5753278"/>
          </a:xfrm>
        </p:spPr>
        <p:txBody>
          <a:bodyPr>
            <a:normAutofit/>
          </a:bodyPr>
          <a:lstStyle/>
          <a:p>
            <a:pPr lvl="0"/>
            <a:r>
              <a:rPr lang="en-IN" sz="1800" dirty="0">
                <a:latin typeface="Baskerville Old Face" panose="02020602080505020303" pitchFamily="18" charset="0"/>
              </a:rPr>
              <a:t>When demonetisation was announced, digital wallets such as </a:t>
            </a:r>
            <a:r>
              <a:rPr lang="en-IN" sz="1800" dirty="0" err="1">
                <a:latin typeface="Baskerville Old Face" panose="02020602080505020303" pitchFamily="18" charset="0"/>
              </a:rPr>
              <a:t>PayTM</a:t>
            </a:r>
            <a:r>
              <a:rPr lang="en-IN" sz="1800" dirty="0">
                <a:latin typeface="Baskerville Old Face" panose="02020602080505020303" pitchFamily="18" charset="0"/>
              </a:rPr>
              <a:t> targeted markets like </a:t>
            </a:r>
            <a:r>
              <a:rPr lang="en-IN" sz="1800" dirty="0" err="1">
                <a:latin typeface="Baskerville Old Face" panose="02020602080505020303" pitchFamily="18" charset="0"/>
              </a:rPr>
              <a:t>Sarojini</a:t>
            </a:r>
            <a:r>
              <a:rPr lang="en-IN" sz="1800" dirty="0">
                <a:latin typeface="Baskerville Old Face" panose="02020602080505020303" pitchFamily="18" charset="0"/>
              </a:rPr>
              <a:t> Nagar. They carried out surveys there and encouraged SME owners to shift to digital methods of transactions. A majority of SMEs had </a:t>
            </a:r>
            <a:r>
              <a:rPr lang="en-IN" sz="1800" dirty="0" err="1">
                <a:latin typeface="Baskerville Old Face" panose="02020602080505020303" pitchFamily="18" charset="0"/>
              </a:rPr>
              <a:t>PayTM</a:t>
            </a:r>
            <a:r>
              <a:rPr lang="en-IN" sz="1800" dirty="0">
                <a:latin typeface="Baskerville Old Face" panose="02020602080505020303" pitchFamily="18" charset="0"/>
              </a:rPr>
              <a:t> as an alternative to cash. </a:t>
            </a:r>
            <a:endParaRPr lang="en-US" sz="1800" dirty="0">
              <a:latin typeface="Baskerville Old Face" panose="02020602080505020303" pitchFamily="18" charset="0"/>
            </a:endParaRPr>
          </a:p>
          <a:p>
            <a:pPr lvl="0"/>
            <a:r>
              <a:rPr lang="en-IN" sz="1800" dirty="0">
                <a:latin typeface="Baskerville Old Face" panose="02020602080505020303" pitchFamily="18" charset="0"/>
              </a:rPr>
              <a:t>SMEs reported that customers only used digital wallets during the initial phase of demonetisation, when the new currency wasn’t properly in circulation. As soon as they had access to the new 500 rupee note and circulation normalised, customers went back to cash transactions. </a:t>
            </a:r>
            <a:endParaRPr lang="en-US" sz="1800" dirty="0">
              <a:latin typeface="Baskerville Old Face" panose="02020602080505020303" pitchFamily="18" charset="0"/>
            </a:endParaRPr>
          </a:p>
          <a:p>
            <a:pPr lvl="0"/>
            <a:r>
              <a:rPr lang="en-IN" sz="1800" dirty="0">
                <a:latin typeface="Baskerville Old Face" panose="02020602080505020303" pitchFamily="18" charset="0"/>
              </a:rPr>
              <a:t>In fact, many SME owners got rid of mobile wallets because customers started using this facility to get cash in exchange for digital money. </a:t>
            </a:r>
            <a:endParaRPr lang="en-US" sz="1800" dirty="0">
              <a:latin typeface="Baskerville Old Face" panose="02020602080505020303" pitchFamily="18" charset="0"/>
            </a:endParaRPr>
          </a:p>
          <a:p>
            <a:pPr lvl="0"/>
            <a:r>
              <a:rPr lang="en-IN" sz="1800" dirty="0">
                <a:latin typeface="Baskerville Old Face" panose="02020602080505020303" pitchFamily="18" charset="0"/>
              </a:rPr>
              <a:t>In order to deal with issues regarding change for higher denominations, SME owners started paying high rates for bundles of smaller denomination notes.  Many who didn’t resort to this had to turn away customers who tried paying with 2000 rupee notes for purchases that amounted to less than 500 rupees.</a:t>
            </a:r>
          </a:p>
          <a:p>
            <a:r>
              <a:rPr lang="en-IN" sz="1800" dirty="0">
                <a:latin typeface="Baskerville Old Face" panose="02020602080505020303" pitchFamily="18" charset="0"/>
              </a:rPr>
              <a:t>Many of the smaller businesses did not shift to digital transactions because they did not know how to use the technology. The government should have educated and informed the population about how to deal with digitalisation when they decided to demonetise. </a:t>
            </a:r>
            <a:endParaRPr lang="en-US" sz="1800" dirty="0">
              <a:latin typeface="Baskerville Old Face" panose="02020602080505020303" pitchFamily="18" charset="0"/>
            </a:endParaRPr>
          </a:p>
          <a:p>
            <a:r>
              <a:rPr lang="en-IN" sz="1800" dirty="0">
                <a:latin typeface="Baskerville Old Face" panose="02020602080505020303" pitchFamily="18" charset="0"/>
              </a:rPr>
              <a:t>When asked about their opinions on the current government and its policies, many SME owners seemed to think that agreeing with whatever the government officials say is what is best for them. </a:t>
            </a:r>
            <a:endParaRPr lang="en-US" sz="1800" dirty="0">
              <a:latin typeface="Baskerville Old Face" panose="02020602080505020303" pitchFamily="18" charset="0"/>
            </a:endParaRPr>
          </a:p>
          <a:p>
            <a:pPr lvl="0"/>
            <a:endParaRPr lang="en-US" sz="1800" dirty="0">
              <a:latin typeface="Baskerville Old Face" panose="02020602080505020303" pitchFamily="18" charset="0"/>
            </a:endParaRPr>
          </a:p>
          <a:p>
            <a:endParaRPr lang="en-US" dirty="0"/>
          </a:p>
        </p:txBody>
      </p:sp>
    </p:spTree>
    <p:extLst>
      <p:ext uri="{BB962C8B-B14F-4D97-AF65-F5344CB8AC3E}">
        <p14:creationId xmlns:p14="http://schemas.microsoft.com/office/powerpoint/2010/main" val="2464143003"/>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18000">
              <a:schemeClr val="accent6">
                <a:lumMod val="75000"/>
              </a:schemeClr>
            </a:gs>
            <a:gs pos="69000">
              <a:schemeClr val="bg2">
                <a:tint val="98000"/>
                <a:shade val="90000"/>
                <a:satMod val="13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318052"/>
            <a:ext cx="9601200" cy="1853648"/>
          </a:xfrm>
        </p:spPr>
        <p:txBody>
          <a:bodyPr/>
          <a:lstStyle/>
          <a:p>
            <a:pPr algn="ctr"/>
            <a:r>
              <a:rPr lang="en-US" u="sng" dirty="0">
                <a:latin typeface="Baskerville Old Face" panose="02020602080505020303" pitchFamily="18" charset="0"/>
              </a:rPr>
              <a:t>Observations</a:t>
            </a:r>
          </a:p>
        </p:txBody>
      </p:sp>
      <p:sp>
        <p:nvSpPr>
          <p:cNvPr id="3" name="Content Placeholder 2"/>
          <p:cNvSpPr>
            <a:spLocks noGrp="1"/>
          </p:cNvSpPr>
          <p:nvPr>
            <p:ph idx="1"/>
          </p:nvPr>
        </p:nvSpPr>
        <p:spPr>
          <a:xfrm>
            <a:off x="1371600" y="1113183"/>
            <a:ext cx="9906000" cy="4754217"/>
          </a:xfrm>
        </p:spPr>
        <p:txBody>
          <a:bodyPr>
            <a:normAutofit/>
          </a:bodyPr>
          <a:lstStyle/>
          <a:p>
            <a:pPr lvl="0" algn="just"/>
            <a:r>
              <a:rPr lang="en-IN" sz="1800" dirty="0">
                <a:latin typeface="Baskerville Old Face" panose="02020602080505020303" pitchFamily="18" charset="0"/>
              </a:rPr>
              <a:t>A majority of SME owners were of the opinion that demonetisation was a success despite the short-term inconvenience caused to the population. They also said that such moves by the government from time to time are beneficial in the long-term. However, they also said that the implementation should have been much better and that they were blindsided. </a:t>
            </a:r>
            <a:endParaRPr lang="en-US" sz="1800" dirty="0">
              <a:latin typeface="Baskerville Old Face" panose="02020602080505020303" pitchFamily="18" charset="0"/>
            </a:endParaRPr>
          </a:p>
          <a:p>
            <a:pPr lvl="0" algn="just"/>
            <a:r>
              <a:rPr lang="en-IN" sz="1800" dirty="0">
                <a:latin typeface="Baskerville Old Face" panose="02020602080505020303" pitchFamily="18" charset="0"/>
              </a:rPr>
              <a:t>Most SMEs were family run businesses and the current generation running them seemed to be resigned to their role of continuing the family business. Those who had sole proprietorship and had started the SME on their own seemed more enthusiastic about their work. </a:t>
            </a:r>
            <a:endParaRPr lang="en-US" sz="1800" dirty="0">
              <a:latin typeface="Baskerville Old Face" panose="02020602080505020303" pitchFamily="18" charset="0"/>
            </a:endParaRPr>
          </a:p>
          <a:p>
            <a:endParaRPr lang="en-US" dirty="0"/>
          </a:p>
        </p:txBody>
      </p:sp>
      <p:pic>
        <p:nvPicPr>
          <p:cNvPr id="5" name="Picture 4"/>
          <p:cNvPicPr>
            <a:picLocks noChangeAspect="1"/>
          </p:cNvPicPr>
          <p:nvPr/>
        </p:nvPicPr>
        <p:blipFill>
          <a:blip r:embed="rId2"/>
          <a:stretch>
            <a:fillRect/>
          </a:stretch>
        </p:blipFill>
        <p:spPr>
          <a:xfrm>
            <a:off x="1809793" y="3813637"/>
            <a:ext cx="3798525" cy="2848894"/>
          </a:xfrm>
          <a:prstGeom prst="rect">
            <a:avLst/>
          </a:prstGeom>
        </p:spPr>
      </p:pic>
      <p:pic>
        <p:nvPicPr>
          <p:cNvPr id="6" name="Picture 5"/>
          <p:cNvPicPr>
            <a:picLocks noChangeAspect="1"/>
          </p:cNvPicPr>
          <p:nvPr/>
        </p:nvPicPr>
        <p:blipFill>
          <a:blip r:embed="rId3"/>
          <a:stretch>
            <a:fillRect/>
          </a:stretch>
        </p:blipFill>
        <p:spPr>
          <a:xfrm>
            <a:off x="6507588" y="3813637"/>
            <a:ext cx="3800669" cy="2848894"/>
          </a:xfrm>
          <a:prstGeom prst="rect">
            <a:avLst/>
          </a:prstGeom>
        </p:spPr>
      </p:pic>
    </p:spTree>
    <p:extLst>
      <p:ext uri="{BB962C8B-B14F-4D97-AF65-F5344CB8AC3E}">
        <p14:creationId xmlns:p14="http://schemas.microsoft.com/office/powerpoint/2010/main" val="358711476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3000"/>
                <a:shade val="98000"/>
                <a:satMod val="150000"/>
                <a:lumMod val="102000"/>
              </a:schemeClr>
            </a:gs>
            <a:gs pos="50000">
              <a:schemeClr val="accent6">
                <a:lumMod val="75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534572"/>
            <a:ext cx="9601200" cy="998806"/>
          </a:xfrm>
        </p:spPr>
        <p:txBody>
          <a:bodyPr>
            <a:normAutofit/>
          </a:bodyPr>
          <a:lstStyle/>
          <a:p>
            <a:pPr algn="ctr"/>
            <a:r>
              <a:rPr lang="en-US" sz="4000" u="sng" dirty="0">
                <a:latin typeface="Baskerville Old Face" panose="02020602080505020303" pitchFamily="18" charset="0"/>
              </a:rPr>
              <a:t>Conclusion</a:t>
            </a:r>
          </a:p>
        </p:txBody>
      </p:sp>
      <p:sp>
        <p:nvSpPr>
          <p:cNvPr id="3" name="Content Placeholder 2"/>
          <p:cNvSpPr>
            <a:spLocks noGrp="1"/>
          </p:cNvSpPr>
          <p:nvPr>
            <p:ph idx="1"/>
          </p:nvPr>
        </p:nvSpPr>
        <p:spPr>
          <a:xfrm>
            <a:off x="1371600" y="1364975"/>
            <a:ext cx="9932504" cy="5049078"/>
          </a:xfrm>
        </p:spPr>
        <p:txBody>
          <a:bodyPr>
            <a:normAutofit/>
          </a:bodyPr>
          <a:lstStyle/>
          <a:p>
            <a:pPr algn="just"/>
            <a:r>
              <a:rPr lang="en-IN" dirty="0">
                <a:latin typeface="Baskerville Old Face" panose="02020602080505020303" pitchFamily="18" charset="0"/>
              </a:rPr>
              <a:t>From this study, it can be concluded that the effect of demonetisation on this sector and economy were detrimental. However, the presumed connotations associated with the negative impacts of this ban were not of the severity that was sensationalised by the media. The change did cause a hindrance in the business but digitalisation was helpful in overcoming it to a certain extent. </a:t>
            </a:r>
            <a:endParaRPr lang="en-US" dirty="0">
              <a:latin typeface="Baskerville Old Face" panose="02020602080505020303" pitchFamily="18" charset="0"/>
            </a:endParaRPr>
          </a:p>
          <a:p>
            <a:pPr algn="just"/>
            <a:r>
              <a:rPr lang="en-IN" dirty="0">
                <a:latin typeface="Baskerville Old Face" panose="02020602080505020303" pitchFamily="18" charset="0"/>
              </a:rPr>
              <a:t>Digitalisation as a concept did percolate through the small medium enterprises as a viable alternative through the initial phase. Nonetheless, its sustainability is still under questionable since consumers went back to using cash as soon as enough supply of the new currency was accessible. </a:t>
            </a:r>
          </a:p>
          <a:p>
            <a:pPr algn="just"/>
            <a:r>
              <a:rPr lang="en-IN" dirty="0">
                <a:latin typeface="Baskerville Old Face" panose="02020602080505020303" pitchFamily="18" charset="0"/>
              </a:rPr>
              <a:t>The digital market too was heavily monopolised by </a:t>
            </a:r>
            <a:r>
              <a:rPr lang="en-IN" dirty="0" err="1">
                <a:latin typeface="Baskerville Old Face" panose="02020602080505020303" pitchFamily="18" charset="0"/>
              </a:rPr>
              <a:t>PayTM</a:t>
            </a:r>
            <a:r>
              <a:rPr lang="en-IN" dirty="0">
                <a:latin typeface="Baskerville Old Face" panose="02020602080505020303" pitchFamily="18" charset="0"/>
              </a:rPr>
              <a:t> as a brand, which tried to capitalise massively on the opportunity. A greater emphasis must be laid on transmitting technical knowledge at the grassroots. </a:t>
            </a:r>
            <a:endParaRPr lang="en-US" dirty="0">
              <a:latin typeface="Baskerville Old Face" panose="02020602080505020303" pitchFamily="18" charset="0"/>
            </a:endParaRPr>
          </a:p>
          <a:p>
            <a:pPr algn="just"/>
            <a:r>
              <a:rPr lang="en-IN" dirty="0">
                <a:latin typeface="Baskerville Old Face" panose="02020602080505020303" pitchFamily="18" charset="0"/>
              </a:rPr>
              <a:t>Finally the introduction of the 2,000 rupee note was an addition to the chaos, since there was an apparent gap between the available currency of 100 and 2,000. Nonetheless, the pressure on the cash based economy eased with the coming of the new 500 note.</a:t>
            </a:r>
            <a:endParaRPr lang="en-US" dirty="0">
              <a:latin typeface="Baskerville Old Face" panose="02020602080505020303" pitchFamily="18" charset="0"/>
            </a:endParaRPr>
          </a:p>
          <a:p>
            <a:endParaRPr lang="en-US" dirty="0"/>
          </a:p>
        </p:txBody>
      </p:sp>
    </p:spTree>
    <p:extLst>
      <p:ext uri="{BB962C8B-B14F-4D97-AF65-F5344CB8AC3E}">
        <p14:creationId xmlns:p14="http://schemas.microsoft.com/office/powerpoint/2010/main" val="3889092256"/>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3000"/>
                <a:shade val="98000"/>
                <a:satMod val="150000"/>
                <a:lumMod val="102000"/>
              </a:schemeClr>
            </a:gs>
            <a:gs pos="50000">
              <a:schemeClr val="accent6">
                <a:lumMod val="75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31844" y="1600200"/>
            <a:ext cx="9601200" cy="3740426"/>
          </a:xfrm>
        </p:spPr>
        <p:txBody>
          <a:bodyPr>
            <a:normAutofit/>
          </a:bodyPr>
          <a:lstStyle/>
          <a:p>
            <a:pPr algn="ctr"/>
            <a:r>
              <a:rPr lang="en-US" sz="3600" i="1" dirty="0">
                <a:latin typeface="Times New Roman" panose="02020603050405020304" pitchFamily="18" charset="0"/>
                <a:cs typeface="Times New Roman" panose="02020603050405020304" pitchFamily="18" charset="0"/>
              </a:rPr>
              <a:t>Submitted by – </a:t>
            </a:r>
            <a:br>
              <a:rPr lang="en-US" sz="3600" i="1" dirty="0">
                <a:latin typeface="Times New Roman" panose="02020603050405020304" pitchFamily="18" charset="0"/>
                <a:cs typeface="Times New Roman" panose="02020603050405020304" pitchFamily="18" charset="0"/>
              </a:rPr>
            </a:br>
            <a:r>
              <a:rPr lang="en-US" sz="3600" i="1" dirty="0">
                <a:latin typeface="Times New Roman" panose="02020603050405020304" pitchFamily="18" charset="0"/>
                <a:cs typeface="Times New Roman" panose="02020603050405020304" pitchFamily="18" charset="0"/>
              </a:rPr>
              <a:t>Gauri </a:t>
            </a:r>
            <a:r>
              <a:rPr lang="en-US" sz="3600" i="1" dirty="0" err="1">
                <a:latin typeface="Times New Roman" panose="02020603050405020304" pitchFamily="18" charset="0"/>
                <a:cs typeface="Times New Roman" panose="02020603050405020304" pitchFamily="18" charset="0"/>
              </a:rPr>
              <a:t>Sahni</a:t>
            </a:r>
            <a:br>
              <a:rPr lang="en-US" sz="3600" i="1" dirty="0">
                <a:latin typeface="Times New Roman" panose="02020603050405020304" pitchFamily="18" charset="0"/>
                <a:cs typeface="Times New Roman" panose="02020603050405020304" pitchFamily="18" charset="0"/>
              </a:rPr>
            </a:br>
            <a:r>
              <a:rPr lang="en-US" sz="3600" i="1" dirty="0">
                <a:latin typeface="Times New Roman" panose="02020603050405020304" pitchFamily="18" charset="0"/>
                <a:cs typeface="Times New Roman" panose="02020603050405020304" pitchFamily="18" charset="0"/>
              </a:rPr>
              <a:t>Gitashu Jain </a:t>
            </a:r>
            <a:br>
              <a:rPr lang="en-US" sz="3600" i="1" dirty="0">
                <a:latin typeface="Times New Roman" panose="02020603050405020304" pitchFamily="18" charset="0"/>
                <a:cs typeface="Times New Roman" panose="02020603050405020304" pitchFamily="18" charset="0"/>
              </a:rPr>
            </a:br>
            <a:r>
              <a:rPr lang="en-US" sz="3600" i="1" dirty="0" err="1">
                <a:latin typeface="Times New Roman" panose="02020603050405020304" pitchFamily="18" charset="0"/>
                <a:cs typeface="Times New Roman" panose="02020603050405020304" pitchFamily="18" charset="0"/>
              </a:rPr>
              <a:t>Jushya</a:t>
            </a:r>
            <a:r>
              <a:rPr lang="en-US" sz="3600" i="1" dirty="0">
                <a:latin typeface="Times New Roman" panose="02020603050405020304" pitchFamily="18" charset="0"/>
                <a:cs typeface="Times New Roman" panose="02020603050405020304" pitchFamily="18" charset="0"/>
              </a:rPr>
              <a:t> Kumar</a:t>
            </a:r>
            <a:br>
              <a:rPr lang="en-US" sz="3600" i="1" dirty="0">
                <a:latin typeface="Times New Roman" panose="02020603050405020304" pitchFamily="18" charset="0"/>
                <a:cs typeface="Times New Roman" panose="02020603050405020304" pitchFamily="18" charset="0"/>
              </a:rPr>
            </a:br>
            <a:br>
              <a:rPr lang="en-US" sz="3600" i="1" dirty="0">
                <a:latin typeface="Times New Roman" panose="02020603050405020304" pitchFamily="18" charset="0"/>
                <a:cs typeface="Times New Roman" panose="02020603050405020304" pitchFamily="18" charset="0"/>
              </a:rPr>
            </a:br>
            <a:r>
              <a:rPr lang="en-US" sz="3600" i="1" dirty="0">
                <a:latin typeface="Times New Roman" panose="02020603050405020304" pitchFamily="18" charset="0"/>
                <a:cs typeface="Times New Roman" panose="02020603050405020304" pitchFamily="18" charset="0"/>
              </a:rPr>
              <a:t>Sociology Hons, Final Year</a:t>
            </a:r>
          </a:p>
        </p:txBody>
      </p:sp>
      <p:sp>
        <p:nvSpPr>
          <p:cNvPr id="3" name="Content Placeholder 2"/>
          <p:cNvSpPr>
            <a:spLocks noGrp="1"/>
          </p:cNvSpPr>
          <p:nvPr>
            <p:ph idx="1"/>
          </p:nvPr>
        </p:nvSpPr>
        <p:spPr>
          <a:xfrm>
            <a:off x="1212574" y="8163338"/>
            <a:ext cx="9203635" cy="2011017"/>
          </a:xfrm>
        </p:spPr>
        <p:txBody>
          <a:bodyPr/>
          <a:lstStyle/>
          <a:p>
            <a:pPr marL="0" indent="0">
              <a:buNone/>
            </a:pPr>
            <a:endParaRPr lang="en-US" dirty="0"/>
          </a:p>
        </p:txBody>
      </p:sp>
    </p:spTree>
    <p:extLst>
      <p:ext uri="{BB962C8B-B14F-4D97-AF65-F5344CB8AC3E}">
        <p14:creationId xmlns:p14="http://schemas.microsoft.com/office/powerpoint/2010/main" val="34889471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3000">
              <a:schemeClr val="accent6">
                <a:lumMod val="75000"/>
              </a:schemeClr>
            </a:gs>
            <a:gs pos="75000">
              <a:schemeClr val="bg2">
                <a:tint val="98000"/>
                <a:shade val="90000"/>
                <a:satMod val="13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7861" y="907773"/>
            <a:ext cx="9601200" cy="940906"/>
          </a:xfrm>
        </p:spPr>
        <p:txBody>
          <a:bodyPr/>
          <a:lstStyle/>
          <a:p>
            <a:pPr algn="ctr"/>
            <a:r>
              <a:rPr lang="en-US" b="1" i="1" u="sng" dirty="0"/>
              <a:t>DEMONETIZATION: An Overview</a:t>
            </a:r>
          </a:p>
        </p:txBody>
      </p:sp>
      <p:sp>
        <p:nvSpPr>
          <p:cNvPr id="3" name="Content Placeholder 2"/>
          <p:cNvSpPr>
            <a:spLocks noGrp="1"/>
          </p:cNvSpPr>
          <p:nvPr>
            <p:ph idx="1"/>
          </p:nvPr>
        </p:nvSpPr>
        <p:spPr>
          <a:xfrm>
            <a:off x="1305339" y="1848678"/>
            <a:ext cx="10184295" cy="4552121"/>
          </a:xfrm>
        </p:spPr>
        <p:txBody>
          <a:bodyPr>
            <a:normAutofit/>
          </a:bodyPr>
          <a:lstStyle/>
          <a:p>
            <a:pPr algn="just"/>
            <a:r>
              <a:rPr lang="en-US" sz="2400" b="1" i="1" dirty="0"/>
              <a:t>Demonetization is the act of stripping a </a:t>
            </a:r>
            <a:r>
              <a:rPr lang="en-US" sz="2400" b="1" i="1" u="sng" dirty="0">
                <a:solidFill>
                  <a:srgbClr val="00B050"/>
                </a:solidFill>
              </a:rPr>
              <a:t>currency</a:t>
            </a:r>
            <a:r>
              <a:rPr lang="en-US" sz="2400" b="1" i="1" dirty="0"/>
              <a:t> unit of its status as </a:t>
            </a:r>
            <a:r>
              <a:rPr lang="en-US" sz="2400" b="1" i="1" u="sng" dirty="0">
                <a:solidFill>
                  <a:srgbClr val="00B050"/>
                </a:solidFill>
              </a:rPr>
              <a:t>legal </a:t>
            </a:r>
            <a:r>
              <a:rPr lang="en-US" sz="2400" b="1" i="1" dirty="0">
                <a:solidFill>
                  <a:srgbClr val="00B050"/>
                </a:solidFill>
              </a:rPr>
              <a:t>tender. </a:t>
            </a:r>
            <a:r>
              <a:rPr lang="en-US" sz="2400" b="1" i="1" dirty="0"/>
              <a:t>It occurs whenever there is a change of </a:t>
            </a:r>
            <a:r>
              <a:rPr lang="en-US" sz="2400" b="1" i="1" u="sng" dirty="0">
                <a:solidFill>
                  <a:srgbClr val="00B050"/>
                </a:solidFill>
              </a:rPr>
              <a:t>national currency</a:t>
            </a:r>
            <a:r>
              <a:rPr lang="en-US" sz="2400" b="1" i="1" dirty="0"/>
              <a:t>. The current form or forms of money is pulled from circulation and retired, often to be replaced with new notes or coins. Sometimes, a country completely replaces the old currency with new currency.</a:t>
            </a:r>
          </a:p>
          <a:p>
            <a:pPr algn="just"/>
            <a:r>
              <a:rPr lang="en-US" sz="2400" b="1" dirty="0"/>
              <a:t>The Indian government has demonetized bank notes on two prior occasions—once in </a:t>
            </a:r>
            <a:r>
              <a:rPr lang="en-US" sz="2400" b="1" dirty="0">
                <a:solidFill>
                  <a:srgbClr val="00B050"/>
                </a:solidFill>
              </a:rPr>
              <a:t>1946</a:t>
            </a:r>
            <a:r>
              <a:rPr lang="en-US" sz="2400" b="1" dirty="0"/>
              <a:t> and then in </a:t>
            </a:r>
            <a:r>
              <a:rPr lang="en-US" sz="2400" b="1" dirty="0">
                <a:solidFill>
                  <a:srgbClr val="00B050"/>
                </a:solidFill>
              </a:rPr>
              <a:t>1978</a:t>
            </a:r>
            <a:r>
              <a:rPr lang="en-US" sz="2400" b="1" dirty="0"/>
              <a:t>—and in both cases, the goal was to combat tax evasion by "black money" held outside the formal economic system.</a:t>
            </a:r>
          </a:p>
          <a:p>
            <a:pPr algn="just"/>
            <a:r>
              <a:rPr lang="en-US" sz="2400" b="1" dirty="0"/>
              <a:t>The process of demonetization in </a:t>
            </a:r>
            <a:r>
              <a:rPr lang="en-US" sz="2400" b="1" dirty="0">
                <a:solidFill>
                  <a:srgbClr val="00B050"/>
                </a:solidFill>
              </a:rPr>
              <a:t>November 2016 </a:t>
            </a:r>
            <a:r>
              <a:rPr lang="en-US" sz="2400" b="1" dirty="0"/>
              <a:t>made an impact in all major sectors of the country like Banking, Railways, Stock Markets, Transportation and Agriculture.</a:t>
            </a:r>
            <a:endParaRPr lang="en-US" sz="3200" b="1" dirty="0"/>
          </a:p>
        </p:txBody>
      </p:sp>
    </p:spTree>
    <p:extLst>
      <p:ext uri="{BB962C8B-B14F-4D97-AF65-F5344CB8AC3E}">
        <p14:creationId xmlns:p14="http://schemas.microsoft.com/office/powerpoint/2010/main" val="13152538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52000">
              <a:schemeClr val="accent6">
                <a:lumMod val="75000"/>
              </a:schemeClr>
            </a:gs>
            <a:gs pos="0">
              <a:schemeClr val="bg2">
                <a:tint val="98000"/>
                <a:shade val="90000"/>
                <a:satMod val="13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5242" y="212034"/>
            <a:ext cx="11164957" cy="1086678"/>
          </a:xfrm>
        </p:spPr>
        <p:txBody>
          <a:bodyPr>
            <a:normAutofit/>
          </a:bodyPr>
          <a:lstStyle/>
          <a:p>
            <a:pPr algn="ctr"/>
            <a:r>
              <a:rPr lang="en-US" sz="3200" i="1" u="sng" dirty="0"/>
              <a:t>Small, Medium and Large Businesses – The Difference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35948646"/>
              </p:ext>
            </p:extLst>
          </p:nvPr>
        </p:nvGraphicFramePr>
        <p:xfrm>
          <a:off x="4129738" y="862013"/>
          <a:ext cx="4735966" cy="6161638"/>
        </p:xfrm>
        <a:graphic>
          <a:graphicData uri="http://schemas.openxmlformats.org/drawingml/2006/table">
            <a:tbl>
              <a:tblPr firstRow="1" firstCol="1" bandRow="1">
                <a:tableStyleId>{5C22544A-7EE6-4342-B048-85BDC9FD1C3A}</a:tableStyleId>
              </a:tblPr>
              <a:tblGrid>
                <a:gridCol w="999332">
                  <a:extLst>
                    <a:ext uri="{9D8B030D-6E8A-4147-A177-3AD203B41FA5}">
                      <a16:colId xmlns:a16="http://schemas.microsoft.com/office/drawing/2014/main" val="2116963599"/>
                    </a:ext>
                  </a:extLst>
                </a:gridCol>
                <a:gridCol w="1260027">
                  <a:extLst>
                    <a:ext uri="{9D8B030D-6E8A-4147-A177-3AD203B41FA5}">
                      <a16:colId xmlns:a16="http://schemas.microsoft.com/office/drawing/2014/main" val="3063790177"/>
                    </a:ext>
                  </a:extLst>
                </a:gridCol>
                <a:gridCol w="1303477">
                  <a:extLst>
                    <a:ext uri="{9D8B030D-6E8A-4147-A177-3AD203B41FA5}">
                      <a16:colId xmlns:a16="http://schemas.microsoft.com/office/drawing/2014/main" val="4011178240"/>
                    </a:ext>
                  </a:extLst>
                </a:gridCol>
                <a:gridCol w="1173130">
                  <a:extLst>
                    <a:ext uri="{9D8B030D-6E8A-4147-A177-3AD203B41FA5}">
                      <a16:colId xmlns:a16="http://schemas.microsoft.com/office/drawing/2014/main" val="2976081978"/>
                    </a:ext>
                  </a:extLst>
                </a:gridCol>
              </a:tblGrid>
              <a:tr h="364454">
                <a:tc>
                  <a:txBody>
                    <a:bodyPr/>
                    <a:lstStyle/>
                    <a:p>
                      <a:pPr marL="0" marR="0" algn="ctr">
                        <a:lnSpc>
                          <a:spcPct val="107000"/>
                        </a:lnSpc>
                        <a:spcBef>
                          <a:spcPts val="0"/>
                        </a:spcBef>
                        <a:spcAft>
                          <a:spcPts val="0"/>
                        </a:spcAft>
                      </a:pPr>
                      <a:r>
                        <a:rPr lang="en-US" sz="800">
                          <a:effectLst/>
                        </a:rPr>
                        <a:t>Basis of     Difference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72" marR="44972" marT="0" marB="0"/>
                </a:tc>
                <a:tc>
                  <a:txBody>
                    <a:bodyPr/>
                    <a:lstStyle/>
                    <a:p>
                      <a:pPr marL="0" marR="0" algn="just">
                        <a:lnSpc>
                          <a:spcPct val="107000"/>
                        </a:lnSpc>
                        <a:spcBef>
                          <a:spcPts val="0"/>
                        </a:spcBef>
                        <a:spcAft>
                          <a:spcPts val="0"/>
                        </a:spcAft>
                      </a:pPr>
                      <a:r>
                        <a:rPr lang="en-US" sz="800">
                          <a:effectLst/>
                        </a:rPr>
                        <a:t> </a:t>
                      </a:r>
                      <a:endParaRPr lang="en-US" sz="700">
                        <a:effectLst/>
                      </a:endParaRPr>
                    </a:p>
                    <a:p>
                      <a:pPr marL="0" marR="0" algn="just">
                        <a:lnSpc>
                          <a:spcPct val="107000"/>
                        </a:lnSpc>
                        <a:spcBef>
                          <a:spcPts val="0"/>
                        </a:spcBef>
                        <a:spcAft>
                          <a:spcPts val="0"/>
                        </a:spcAft>
                      </a:pPr>
                      <a:r>
                        <a:rPr lang="en-US" sz="800">
                          <a:effectLst/>
                        </a:rPr>
                        <a:t>    Small Businesses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72" marR="44972" marT="0" marB="0"/>
                </a:tc>
                <a:tc>
                  <a:txBody>
                    <a:bodyPr/>
                    <a:lstStyle/>
                    <a:p>
                      <a:pPr marL="0" marR="0" algn="just">
                        <a:lnSpc>
                          <a:spcPct val="107000"/>
                        </a:lnSpc>
                        <a:spcBef>
                          <a:spcPts val="0"/>
                        </a:spcBef>
                        <a:spcAft>
                          <a:spcPts val="0"/>
                        </a:spcAft>
                      </a:pPr>
                      <a:r>
                        <a:rPr lang="en-US" sz="800">
                          <a:effectLst/>
                        </a:rPr>
                        <a:t> </a:t>
                      </a:r>
                      <a:endParaRPr lang="en-US" sz="700">
                        <a:effectLst/>
                      </a:endParaRPr>
                    </a:p>
                    <a:p>
                      <a:pPr marL="0" marR="0" algn="just">
                        <a:lnSpc>
                          <a:spcPct val="107000"/>
                        </a:lnSpc>
                        <a:spcBef>
                          <a:spcPts val="0"/>
                        </a:spcBef>
                        <a:spcAft>
                          <a:spcPts val="0"/>
                        </a:spcAft>
                      </a:pPr>
                      <a:r>
                        <a:rPr lang="en-US" sz="800">
                          <a:effectLst/>
                        </a:rPr>
                        <a:t>  Medium Businesses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72" marR="44972" marT="0" marB="0"/>
                </a:tc>
                <a:tc>
                  <a:txBody>
                    <a:bodyPr/>
                    <a:lstStyle/>
                    <a:p>
                      <a:pPr marL="0" marR="0" algn="just">
                        <a:lnSpc>
                          <a:spcPct val="107000"/>
                        </a:lnSpc>
                        <a:spcBef>
                          <a:spcPts val="0"/>
                        </a:spcBef>
                        <a:spcAft>
                          <a:spcPts val="0"/>
                        </a:spcAft>
                      </a:pPr>
                      <a:r>
                        <a:rPr lang="en-US" sz="800">
                          <a:effectLst/>
                        </a:rPr>
                        <a:t> </a:t>
                      </a:r>
                      <a:endParaRPr lang="en-US" sz="700">
                        <a:effectLst/>
                      </a:endParaRPr>
                    </a:p>
                    <a:p>
                      <a:pPr marL="0" marR="0" algn="just">
                        <a:lnSpc>
                          <a:spcPct val="107000"/>
                        </a:lnSpc>
                        <a:spcBef>
                          <a:spcPts val="0"/>
                        </a:spcBef>
                        <a:spcAft>
                          <a:spcPts val="0"/>
                        </a:spcAft>
                      </a:pPr>
                      <a:r>
                        <a:rPr lang="en-US" sz="800">
                          <a:effectLst/>
                        </a:rPr>
                        <a:t>   Large Businesses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72" marR="44972" marT="0" marB="0"/>
                </a:tc>
                <a:extLst>
                  <a:ext uri="{0D108BD9-81ED-4DB2-BD59-A6C34878D82A}">
                    <a16:rowId xmlns:a16="http://schemas.microsoft.com/office/drawing/2014/main" val="2784774011"/>
                  </a:ext>
                </a:extLst>
              </a:tr>
              <a:tr h="434424">
                <a:tc>
                  <a:txBody>
                    <a:bodyPr/>
                    <a:lstStyle/>
                    <a:p>
                      <a:pPr marL="0" marR="0" algn="just">
                        <a:lnSpc>
                          <a:spcPct val="107000"/>
                        </a:lnSpc>
                        <a:spcBef>
                          <a:spcPts val="0"/>
                        </a:spcBef>
                        <a:spcAft>
                          <a:spcPts val="0"/>
                        </a:spcAft>
                      </a:pPr>
                      <a:r>
                        <a:rPr lang="en-US" sz="700">
                          <a:effectLst/>
                        </a:rPr>
                        <a:t>Equity share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72" marR="44972" marT="0" marB="0"/>
                </a:tc>
                <a:tc>
                  <a:txBody>
                    <a:bodyPr/>
                    <a:lstStyle/>
                    <a:p>
                      <a:pPr marL="0" marR="0" algn="just">
                        <a:lnSpc>
                          <a:spcPct val="107000"/>
                        </a:lnSpc>
                        <a:spcBef>
                          <a:spcPts val="0"/>
                        </a:spcBef>
                        <a:spcAft>
                          <a:spcPts val="0"/>
                        </a:spcAft>
                      </a:pPr>
                      <a:r>
                        <a:rPr lang="en-US" sz="700">
                          <a:effectLst/>
                        </a:rPr>
                        <a:t>Equity held by Founder / Family</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72" marR="44972" marT="0" marB="0"/>
                </a:tc>
                <a:tc>
                  <a:txBody>
                    <a:bodyPr/>
                    <a:lstStyle/>
                    <a:p>
                      <a:pPr marL="0" marR="0">
                        <a:lnSpc>
                          <a:spcPct val="107000"/>
                        </a:lnSpc>
                        <a:spcBef>
                          <a:spcPts val="0"/>
                        </a:spcBef>
                        <a:spcAft>
                          <a:spcPts val="0"/>
                        </a:spcAft>
                      </a:pPr>
                      <a:r>
                        <a:rPr lang="en-US" sz="700">
                          <a:effectLst/>
                        </a:rPr>
                        <a:t>Mostly Privately held – Family or Founder (limited public involvement)</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72" marR="44972" marT="0" marB="0"/>
                </a:tc>
                <a:tc>
                  <a:txBody>
                    <a:bodyPr/>
                    <a:lstStyle/>
                    <a:p>
                      <a:pPr marL="0" marR="0" algn="just">
                        <a:lnSpc>
                          <a:spcPct val="107000"/>
                        </a:lnSpc>
                        <a:spcBef>
                          <a:spcPts val="0"/>
                        </a:spcBef>
                        <a:spcAft>
                          <a:spcPts val="0"/>
                        </a:spcAft>
                      </a:pPr>
                      <a:r>
                        <a:rPr lang="en-US" sz="700">
                          <a:effectLst/>
                        </a:rPr>
                        <a:t>Most Public investor – held equity</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72" marR="44972" marT="0" marB="0"/>
                </a:tc>
                <a:extLst>
                  <a:ext uri="{0D108BD9-81ED-4DB2-BD59-A6C34878D82A}">
                    <a16:rowId xmlns:a16="http://schemas.microsoft.com/office/drawing/2014/main" val="2588693956"/>
                  </a:ext>
                </a:extLst>
              </a:tr>
              <a:tr h="364454">
                <a:tc>
                  <a:txBody>
                    <a:bodyPr/>
                    <a:lstStyle/>
                    <a:p>
                      <a:pPr marL="0" marR="0" algn="just">
                        <a:lnSpc>
                          <a:spcPct val="107000"/>
                        </a:lnSpc>
                        <a:spcBef>
                          <a:spcPts val="0"/>
                        </a:spcBef>
                        <a:spcAft>
                          <a:spcPts val="0"/>
                        </a:spcAft>
                      </a:pPr>
                      <a:r>
                        <a:rPr lang="en-US" sz="700">
                          <a:effectLst/>
                        </a:rPr>
                        <a:t>Management</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72" marR="44972" marT="0" marB="0"/>
                </a:tc>
                <a:tc>
                  <a:txBody>
                    <a:bodyPr/>
                    <a:lstStyle/>
                    <a:p>
                      <a:pPr marL="0" marR="0" algn="just">
                        <a:lnSpc>
                          <a:spcPct val="107000"/>
                        </a:lnSpc>
                        <a:spcBef>
                          <a:spcPts val="0"/>
                        </a:spcBef>
                        <a:spcAft>
                          <a:spcPts val="0"/>
                        </a:spcAft>
                      </a:pPr>
                      <a:r>
                        <a:rPr lang="en-US" sz="700">
                          <a:effectLst/>
                        </a:rPr>
                        <a:t>Owner-managed</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72" marR="44972" marT="0" marB="0"/>
                </a:tc>
                <a:tc>
                  <a:txBody>
                    <a:bodyPr/>
                    <a:lstStyle/>
                    <a:p>
                      <a:pPr marL="0" marR="0" algn="just">
                        <a:lnSpc>
                          <a:spcPct val="107000"/>
                        </a:lnSpc>
                        <a:spcBef>
                          <a:spcPts val="0"/>
                        </a:spcBef>
                        <a:spcAft>
                          <a:spcPts val="0"/>
                        </a:spcAft>
                      </a:pPr>
                      <a:r>
                        <a:rPr lang="en-US" sz="700">
                          <a:effectLst/>
                        </a:rPr>
                        <a:t>Owner and Professionals in key roles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72" marR="44972" marT="0" marB="0"/>
                </a:tc>
                <a:tc>
                  <a:txBody>
                    <a:bodyPr/>
                    <a:lstStyle/>
                    <a:p>
                      <a:pPr marL="0" marR="0">
                        <a:lnSpc>
                          <a:spcPct val="107000"/>
                        </a:lnSpc>
                        <a:spcBef>
                          <a:spcPts val="0"/>
                        </a:spcBef>
                        <a:spcAft>
                          <a:spcPts val="0"/>
                        </a:spcAft>
                      </a:pPr>
                      <a:r>
                        <a:rPr lang="en-US" sz="700">
                          <a:effectLst/>
                        </a:rPr>
                        <a:t>Professional Management</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72" marR="44972" marT="0" marB="0"/>
                </a:tc>
                <a:extLst>
                  <a:ext uri="{0D108BD9-81ED-4DB2-BD59-A6C34878D82A}">
                    <a16:rowId xmlns:a16="http://schemas.microsoft.com/office/drawing/2014/main" val="2673774067"/>
                  </a:ext>
                </a:extLst>
              </a:tr>
              <a:tr h="434424">
                <a:tc>
                  <a:txBody>
                    <a:bodyPr/>
                    <a:lstStyle/>
                    <a:p>
                      <a:pPr marL="0" marR="0">
                        <a:lnSpc>
                          <a:spcPct val="107000"/>
                        </a:lnSpc>
                        <a:spcBef>
                          <a:spcPts val="0"/>
                        </a:spcBef>
                        <a:spcAft>
                          <a:spcPts val="0"/>
                        </a:spcAft>
                      </a:pPr>
                      <a:r>
                        <a:rPr lang="en-US" sz="700">
                          <a:effectLst/>
                        </a:rPr>
                        <a:t>Decision Making</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72" marR="44972" marT="0" marB="0"/>
                </a:tc>
                <a:tc>
                  <a:txBody>
                    <a:bodyPr/>
                    <a:lstStyle/>
                    <a:p>
                      <a:pPr marL="0" marR="0">
                        <a:lnSpc>
                          <a:spcPct val="107000"/>
                        </a:lnSpc>
                        <a:spcBef>
                          <a:spcPts val="0"/>
                        </a:spcBef>
                        <a:spcAft>
                          <a:spcPts val="0"/>
                        </a:spcAft>
                      </a:pPr>
                      <a:r>
                        <a:rPr lang="en-US" sz="700">
                          <a:effectLst/>
                        </a:rPr>
                        <a:t>Largely by the owner</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72" marR="44972" marT="0" marB="0"/>
                </a:tc>
                <a:tc>
                  <a:txBody>
                    <a:bodyPr/>
                    <a:lstStyle/>
                    <a:p>
                      <a:pPr marL="0" marR="0">
                        <a:lnSpc>
                          <a:spcPct val="107000"/>
                        </a:lnSpc>
                        <a:spcBef>
                          <a:spcPts val="0"/>
                        </a:spcBef>
                        <a:spcAft>
                          <a:spcPts val="0"/>
                        </a:spcAft>
                      </a:pPr>
                      <a:r>
                        <a:rPr lang="en-US" sz="700">
                          <a:effectLst/>
                        </a:rPr>
                        <a:t>It is done by owner and a few key leaders (single/dual)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72" marR="44972" marT="0" marB="0"/>
                </a:tc>
                <a:tc>
                  <a:txBody>
                    <a:bodyPr/>
                    <a:lstStyle/>
                    <a:p>
                      <a:pPr marL="0" marR="0">
                        <a:lnSpc>
                          <a:spcPct val="107000"/>
                        </a:lnSpc>
                        <a:spcBef>
                          <a:spcPts val="0"/>
                        </a:spcBef>
                        <a:spcAft>
                          <a:spcPts val="0"/>
                        </a:spcAft>
                      </a:pPr>
                      <a:r>
                        <a:rPr lang="en-US" sz="700">
                          <a:effectLst/>
                        </a:rPr>
                        <a:t>Organizational Hierarchy</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72" marR="44972" marT="0" marB="0"/>
                </a:tc>
                <a:extLst>
                  <a:ext uri="{0D108BD9-81ED-4DB2-BD59-A6C34878D82A}">
                    <a16:rowId xmlns:a16="http://schemas.microsoft.com/office/drawing/2014/main" val="2329358701"/>
                  </a:ext>
                </a:extLst>
              </a:tr>
              <a:tr h="364454">
                <a:tc>
                  <a:txBody>
                    <a:bodyPr/>
                    <a:lstStyle/>
                    <a:p>
                      <a:pPr marL="0" marR="0">
                        <a:lnSpc>
                          <a:spcPct val="107000"/>
                        </a:lnSpc>
                        <a:spcBef>
                          <a:spcPts val="0"/>
                        </a:spcBef>
                        <a:spcAft>
                          <a:spcPts val="0"/>
                        </a:spcAft>
                      </a:pPr>
                      <a:r>
                        <a:rPr lang="en-US" sz="700">
                          <a:effectLst/>
                        </a:rPr>
                        <a:t>Planning</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72" marR="44972" marT="0" marB="0"/>
                </a:tc>
                <a:tc>
                  <a:txBody>
                    <a:bodyPr/>
                    <a:lstStyle/>
                    <a:p>
                      <a:pPr marL="0" marR="0" algn="just">
                        <a:lnSpc>
                          <a:spcPct val="107000"/>
                        </a:lnSpc>
                        <a:spcBef>
                          <a:spcPts val="0"/>
                        </a:spcBef>
                        <a:spcAft>
                          <a:spcPts val="0"/>
                        </a:spcAft>
                      </a:pPr>
                      <a:r>
                        <a:rPr lang="en-US" sz="700">
                          <a:effectLst/>
                        </a:rPr>
                        <a:t>Short-term planning</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72" marR="44972" marT="0" marB="0"/>
                </a:tc>
                <a:tc>
                  <a:txBody>
                    <a:bodyPr/>
                    <a:lstStyle/>
                    <a:p>
                      <a:pPr marL="0" marR="0" algn="just">
                        <a:lnSpc>
                          <a:spcPct val="107000"/>
                        </a:lnSpc>
                        <a:spcBef>
                          <a:spcPts val="0"/>
                        </a:spcBef>
                        <a:spcAft>
                          <a:spcPts val="0"/>
                        </a:spcAft>
                      </a:pPr>
                      <a:r>
                        <a:rPr lang="en-US" sz="700">
                          <a:effectLst/>
                        </a:rPr>
                        <a:t>Some long-term planning</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72" marR="44972" marT="0" marB="0"/>
                </a:tc>
                <a:tc>
                  <a:txBody>
                    <a:bodyPr/>
                    <a:lstStyle/>
                    <a:p>
                      <a:pPr marL="0" marR="0">
                        <a:lnSpc>
                          <a:spcPct val="107000"/>
                        </a:lnSpc>
                        <a:spcBef>
                          <a:spcPts val="0"/>
                        </a:spcBef>
                        <a:spcAft>
                          <a:spcPts val="0"/>
                        </a:spcAft>
                      </a:pPr>
                      <a:r>
                        <a:rPr lang="en-US" sz="700">
                          <a:effectLst/>
                        </a:rPr>
                        <a:t>Extensive long-term planning</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72" marR="44972" marT="0" marB="0"/>
                </a:tc>
                <a:extLst>
                  <a:ext uri="{0D108BD9-81ED-4DB2-BD59-A6C34878D82A}">
                    <a16:rowId xmlns:a16="http://schemas.microsoft.com/office/drawing/2014/main" val="1778388405"/>
                  </a:ext>
                </a:extLst>
              </a:tr>
              <a:tr h="724039">
                <a:tc>
                  <a:txBody>
                    <a:bodyPr/>
                    <a:lstStyle/>
                    <a:p>
                      <a:pPr marL="0" marR="0">
                        <a:lnSpc>
                          <a:spcPct val="107000"/>
                        </a:lnSpc>
                        <a:spcBef>
                          <a:spcPts val="0"/>
                        </a:spcBef>
                        <a:spcAft>
                          <a:spcPts val="0"/>
                        </a:spcAft>
                      </a:pPr>
                      <a:r>
                        <a:rPr lang="en-US" sz="700">
                          <a:effectLst/>
                        </a:rPr>
                        <a:t>Structure &amp; Operation Processes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72" marR="44972" marT="0" marB="0"/>
                </a:tc>
                <a:tc>
                  <a:txBody>
                    <a:bodyPr/>
                    <a:lstStyle/>
                    <a:p>
                      <a:pPr marL="0" marR="0">
                        <a:lnSpc>
                          <a:spcPct val="107000"/>
                        </a:lnSpc>
                        <a:spcBef>
                          <a:spcPts val="0"/>
                        </a:spcBef>
                        <a:spcAft>
                          <a:spcPts val="0"/>
                        </a:spcAft>
                      </a:pPr>
                      <a:r>
                        <a:rPr lang="en-US" sz="700">
                          <a:effectLst/>
                        </a:rPr>
                        <a:t>Informal structure, where mostly founder gets things done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72" marR="44972" marT="0" marB="0"/>
                </a:tc>
                <a:tc>
                  <a:txBody>
                    <a:bodyPr/>
                    <a:lstStyle/>
                    <a:p>
                      <a:pPr marL="0" marR="0">
                        <a:lnSpc>
                          <a:spcPct val="107000"/>
                        </a:lnSpc>
                        <a:spcBef>
                          <a:spcPts val="0"/>
                        </a:spcBef>
                        <a:spcAft>
                          <a:spcPts val="0"/>
                        </a:spcAft>
                      </a:pPr>
                      <a:r>
                        <a:rPr lang="en-US" sz="700">
                          <a:effectLst/>
                        </a:rPr>
                        <a:t>Some formal processes and other informal processes, where both the founder and key executives get things done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72" marR="44972" marT="0" marB="0"/>
                </a:tc>
                <a:tc>
                  <a:txBody>
                    <a:bodyPr/>
                    <a:lstStyle/>
                    <a:p>
                      <a:pPr marL="0" marR="0">
                        <a:lnSpc>
                          <a:spcPct val="107000"/>
                        </a:lnSpc>
                        <a:spcBef>
                          <a:spcPts val="0"/>
                        </a:spcBef>
                        <a:spcAft>
                          <a:spcPts val="0"/>
                        </a:spcAft>
                      </a:pPr>
                      <a:r>
                        <a:rPr lang="en-US" sz="700">
                          <a:effectLst/>
                        </a:rPr>
                        <a:t>Formal and independent structure and processes</a:t>
                      </a:r>
                      <a:r>
                        <a:rPr lang="en-US" sz="8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72" marR="44972" marT="0" marB="0"/>
                </a:tc>
                <a:extLst>
                  <a:ext uri="{0D108BD9-81ED-4DB2-BD59-A6C34878D82A}">
                    <a16:rowId xmlns:a16="http://schemas.microsoft.com/office/drawing/2014/main" val="3501255383"/>
                  </a:ext>
                </a:extLst>
              </a:tr>
              <a:tr h="434424">
                <a:tc>
                  <a:txBody>
                    <a:bodyPr/>
                    <a:lstStyle/>
                    <a:p>
                      <a:pPr marL="0" marR="0" algn="just">
                        <a:lnSpc>
                          <a:spcPct val="107000"/>
                        </a:lnSpc>
                        <a:spcBef>
                          <a:spcPts val="0"/>
                        </a:spcBef>
                        <a:spcAft>
                          <a:spcPts val="0"/>
                        </a:spcAft>
                      </a:pPr>
                      <a:r>
                        <a:rPr lang="en-US" sz="700">
                          <a:effectLst/>
                        </a:rPr>
                        <a:t>Capital needs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72" marR="44972" marT="0" marB="0"/>
                </a:tc>
                <a:tc>
                  <a:txBody>
                    <a:bodyPr/>
                    <a:lstStyle/>
                    <a:p>
                      <a:pPr marL="0" marR="0">
                        <a:lnSpc>
                          <a:spcPct val="107000"/>
                        </a:lnSpc>
                        <a:spcBef>
                          <a:spcPts val="0"/>
                        </a:spcBef>
                        <a:spcAft>
                          <a:spcPts val="0"/>
                        </a:spcAft>
                      </a:pPr>
                      <a:r>
                        <a:rPr lang="en-US" sz="700">
                          <a:effectLst/>
                        </a:rPr>
                        <a:t>Most capital needs are met by leveraging personal net worth</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72" marR="44972" marT="0" marB="0"/>
                </a:tc>
                <a:tc>
                  <a:txBody>
                    <a:bodyPr/>
                    <a:lstStyle/>
                    <a:p>
                      <a:pPr marL="0" marR="0">
                        <a:lnSpc>
                          <a:spcPct val="107000"/>
                        </a:lnSpc>
                        <a:spcBef>
                          <a:spcPts val="0"/>
                        </a:spcBef>
                        <a:spcAft>
                          <a:spcPts val="0"/>
                        </a:spcAft>
                      </a:pPr>
                      <a:r>
                        <a:rPr lang="en-US" sz="700">
                          <a:effectLst/>
                        </a:rPr>
                        <a:t>Limited sources of capital, some hard to access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72" marR="44972" marT="0" marB="0"/>
                </a:tc>
                <a:tc>
                  <a:txBody>
                    <a:bodyPr/>
                    <a:lstStyle/>
                    <a:p>
                      <a:pPr marL="0" marR="0">
                        <a:lnSpc>
                          <a:spcPct val="107000"/>
                        </a:lnSpc>
                        <a:spcBef>
                          <a:spcPts val="0"/>
                        </a:spcBef>
                        <a:spcAft>
                          <a:spcPts val="0"/>
                        </a:spcAft>
                      </a:pPr>
                      <a:r>
                        <a:rPr lang="en-US" sz="700">
                          <a:effectLst/>
                        </a:rPr>
                        <a:t>Wide range of funding sources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72" marR="44972" marT="0" marB="0"/>
                </a:tc>
                <a:extLst>
                  <a:ext uri="{0D108BD9-81ED-4DB2-BD59-A6C34878D82A}">
                    <a16:rowId xmlns:a16="http://schemas.microsoft.com/office/drawing/2014/main" val="1286369864"/>
                  </a:ext>
                </a:extLst>
              </a:tr>
              <a:tr h="434424">
                <a:tc>
                  <a:txBody>
                    <a:bodyPr/>
                    <a:lstStyle/>
                    <a:p>
                      <a:pPr marL="0" marR="0" algn="just">
                        <a:lnSpc>
                          <a:spcPct val="107000"/>
                        </a:lnSpc>
                        <a:spcBef>
                          <a:spcPts val="0"/>
                        </a:spcBef>
                        <a:spcAft>
                          <a:spcPts val="0"/>
                        </a:spcAft>
                      </a:pPr>
                      <a:r>
                        <a:rPr lang="en-US" sz="700">
                          <a:effectLst/>
                        </a:rPr>
                        <a:t>Customer base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72" marR="44972" marT="0" marB="0"/>
                </a:tc>
                <a:tc>
                  <a:txBody>
                    <a:bodyPr/>
                    <a:lstStyle/>
                    <a:p>
                      <a:pPr marL="0" marR="0" algn="just">
                        <a:lnSpc>
                          <a:spcPct val="107000"/>
                        </a:lnSpc>
                        <a:spcBef>
                          <a:spcPts val="0"/>
                        </a:spcBef>
                        <a:spcAft>
                          <a:spcPts val="0"/>
                        </a:spcAft>
                      </a:pPr>
                      <a:r>
                        <a:rPr lang="en-US" sz="700">
                          <a:effectLst/>
                        </a:rPr>
                        <a:t>Small – generally local markets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72" marR="44972" marT="0" marB="0"/>
                </a:tc>
                <a:tc>
                  <a:txBody>
                    <a:bodyPr/>
                    <a:lstStyle/>
                    <a:p>
                      <a:pPr marL="0" marR="0">
                        <a:lnSpc>
                          <a:spcPct val="107000"/>
                        </a:lnSpc>
                        <a:spcBef>
                          <a:spcPts val="0"/>
                        </a:spcBef>
                        <a:spcAft>
                          <a:spcPts val="0"/>
                        </a:spcAft>
                      </a:pPr>
                      <a:r>
                        <a:rPr lang="en-US" sz="700" dirty="0">
                          <a:effectLst/>
                        </a:rPr>
                        <a:t>Limited customer base – limited to geographical or industry niche</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972" marR="44972" marT="0" marB="0"/>
                </a:tc>
                <a:tc>
                  <a:txBody>
                    <a:bodyPr/>
                    <a:lstStyle/>
                    <a:p>
                      <a:pPr marL="0" marR="0" algn="just">
                        <a:lnSpc>
                          <a:spcPct val="107000"/>
                        </a:lnSpc>
                        <a:spcBef>
                          <a:spcPts val="0"/>
                        </a:spcBef>
                        <a:spcAft>
                          <a:spcPts val="0"/>
                        </a:spcAft>
                      </a:pPr>
                      <a:r>
                        <a:rPr lang="en-US" sz="700">
                          <a:effectLst/>
                        </a:rPr>
                        <a:t>Diverse markets (many global) with diverse customers.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72" marR="44972" marT="0" marB="0"/>
                </a:tc>
                <a:extLst>
                  <a:ext uri="{0D108BD9-81ED-4DB2-BD59-A6C34878D82A}">
                    <a16:rowId xmlns:a16="http://schemas.microsoft.com/office/drawing/2014/main" val="653429673"/>
                  </a:ext>
                </a:extLst>
              </a:tr>
              <a:tr h="434424">
                <a:tc>
                  <a:txBody>
                    <a:bodyPr/>
                    <a:lstStyle/>
                    <a:p>
                      <a:pPr marL="0" marR="0" algn="just">
                        <a:lnSpc>
                          <a:spcPct val="107000"/>
                        </a:lnSpc>
                        <a:spcBef>
                          <a:spcPts val="0"/>
                        </a:spcBef>
                        <a:spcAft>
                          <a:spcPts val="0"/>
                        </a:spcAft>
                      </a:pPr>
                      <a:r>
                        <a:rPr lang="en-US" sz="700">
                          <a:effectLst/>
                        </a:rPr>
                        <a:t>Personnel Development</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72" marR="44972" marT="0" marB="0"/>
                </a:tc>
                <a:tc>
                  <a:txBody>
                    <a:bodyPr/>
                    <a:lstStyle/>
                    <a:p>
                      <a:pPr marL="0" marR="0">
                        <a:lnSpc>
                          <a:spcPct val="107000"/>
                        </a:lnSpc>
                        <a:spcBef>
                          <a:spcPts val="0"/>
                        </a:spcBef>
                        <a:spcAft>
                          <a:spcPts val="0"/>
                        </a:spcAft>
                      </a:pPr>
                      <a:r>
                        <a:rPr lang="en-US" sz="700">
                          <a:effectLst/>
                        </a:rPr>
                        <a:t>Limited personnel development opportunities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72" marR="44972" marT="0" marB="0"/>
                </a:tc>
                <a:tc>
                  <a:txBody>
                    <a:bodyPr/>
                    <a:lstStyle/>
                    <a:p>
                      <a:pPr marL="0" marR="0">
                        <a:lnSpc>
                          <a:spcPct val="107000"/>
                        </a:lnSpc>
                        <a:spcBef>
                          <a:spcPts val="0"/>
                        </a:spcBef>
                        <a:spcAft>
                          <a:spcPts val="0"/>
                        </a:spcAft>
                      </a:pPr>
                      <a:r>
                        <a:rPr lang="en-US" sz="700" dirty="0">
                          <a:effectLst/>
                        </a:rPr>
                        <a:t>Limited to key employees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972" marR="44972" marT="0" marB="0"/>
                </a:tc>
                <a:tc>
                  <a:txBody>
                    <a:bodyPr/>
                    <a:lstStyle/>
                    <a:p>
                      <a:pPr marL="0" marR="0">
                        <a:lnSpc>
                          <a:spcPct val="107000"/>
                        </a:lnSpc>
                        <a:spcBef>
                          <a:spcPts val="0"/>
                        </a:spcBef>
                        <a:spcAft>
                          <a:spcPts val="0"/>
                        </a:spcAft>
                      </a:pPr>
                      <a:r>
                        <a:rPr lang="en-US" sz="700">
                          <a:effectLst/>
                        </a:rPr>
                        <a:t>Multiple career development paths and programs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72" marR="44972" marT="0" marB="0"/>
                </a:tc>
                <a:extLst>
                  <a:ext uri="{0D108BD9-81ED-4DB2-BD59-A6C34878D82A}">
                    <a16:rowId xmlns:a16="http://schemas.microsoft.com/office/drawing/2014/main" val="3796742250"/>
                  </a:ext>
                </a:extLst>
              </a:tr>
              <a:tr h="724039">
                <a:tc>
                  <a:txBody>
                    <a:bodyPr/>
                    <a:lstStyle/>
                    <a:p>
                      <a:pPr marL="0" marR="0" algn="just">
                        <a:lnSpc>
                          <a:spcPct val="107000"/>
                        </a:lnSpc>
                        <a:spcBef>
                          <a:spcPts val="0"/>
                        </a:spcBef>
                        <a:spcAft>
                          <a:spcPts val="0"/>
                        </a:spcAft>
                      </a:pPr>
                      <a:r>
                        <a:rPr lang="en-US" sz="700">
                          <a:effectLst/>
                        </a:rPr>
                        <a:t>External input</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72" marR="44972" marT="0" marB="0"/>
                </a:tc>
                <a:tc>
                  <a:txBody>
                    <a:bodyPr/>
                    <a:lstStyle/>
                    <a:p>
                      <a:pPr marL="0" marR="0" algn="just">
                        <a:lnSpc>
                          <a:spcPct val="107000"/>
                        </a:lnSpc>
                        <a:spcBef>
                          <a:spcPts val="0"/>
                        </a:spcBef>
                        <a:spcAft>
                          <a:spcPts val="0"/>
                        </a:spcAft>
                      </a:pPr>
                      <a:r>
                        <a:rPr lang="en-US" sz="700">
                          <a:effectLst/>
                        </a:rPr>
                        <a:t>Limited to friends and family</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72" marR="44972" marT="0" marB="0"/>
                </a:tc>
                <a:tc>
                  <a:txBody>
                    <a:bodyPr/>
                    <a:lstStyle/>
                    <a:p>
                      <a:pPr marL="0" marR="0">
                        <a:lnSpc>
                          <a:spcPct val="107000"/>
                        </a:lnSpc>
                        <a:spcBef>
                          <a:spcPts val="0"/>
                        </a:spcBef>
                        <a:spcAft>
                          <a:spcPts val="0"/>
                        </a:spcAft>
                      </a:pPr>
                      <a:r>
                        <a:rPr lang="en-US" sz="700" dirty="0">
                          <a:effectLst/>
                        </a:rPr>
                        <a:t>Little external input – mostly from friends, network and trusted professionals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972" marR="44972" marT="0" marB="0"/>
                </a:tc>
                <a:tc>
                  <a:txBody>
                    <a:bodyPr/>
                    <a:lstStyle/>
                    <a:p>
                      <a:pPr marL="0" marR="0">
                        <a:lnSpc>
                          <a:spcPct val="107000"/>
                        </a:lnSpc>
                        <a:spcBef>
                          <a:spcPts val="0"/>
                        </a:spcBef>
                        <a:spcAft>
                          <a:spcPts val="0"/>
                        </a:spcAft>
                      </a:pPr>
                      <a:r>
                        <a:rPr lang="en-US" sz="700">
                          <a:effectLst/>
                        </a:rPr>
                        <a:t>Significant external inputs – from network and consultants; have separate governance structure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72" marR="44972" marT="0" marB="0"/>
                </a:tc>
                <a:extLst>
                  <a:ext uri="{0D108BD9-81ED-4DB2-BD59-A6C34878D82A}">
                    <a16:rowId xmlns:a16="http://schemas.microsoft.com/office/drawing/2014/main" val="662270660"/>
                  </a:ext>
                </a:extLst>
              </a:tr>
              <a:tr h="1448078">
                <a:tc>
                  <a:txBody>
                    <a:bodyPr/>
                    <a:lstStyle/>
                    <a:p>
                      <a:pPr marL="0" marR="0">
                        <a:lnSpc>
                          <a:spcPct val="107000"/>
                        </a:lnSpc>
                        <a:spcBef>
                          <a:spcPts val="0"/>
                        </a:spcBef>
                        <a:spcAft>
                          <a:spcPts val="0"/>
                        </a:spcAft>
                      </a:pPr>
                      <a:r>
                        <a:rPr lang="en-US" sz="700">
                          <a:effectLst/>
                        </a:rPr>
                        <a:t>Investment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72" marR="44972" marT="0" marB="0"/>
                </a:tc>
                <a:tc>
                  <a:txBody>
                    <a:bodyPr/>
                    <a:lstStyle/>
                    <a:p>
                      <a:pPr marL="0" marR="0">
                        <a:lnSpc>
                          <a:spcPct val="107000"/>
                        </a:lnSpc>
                        <a:spcBef>
                          <a:spcPts val="0"/>
                        </a:spcBef>
                        <a:spcAft>
                          <a:spcPts val="0"/>
                        </a:spcAft>
                      </a:pPr>
                      <a:r>
                        <a:rPr lang="en-US" sz="700">
                          <a:effectLst/>
                        </a:rPr>
                        <a:t>In Plant and Machinery - More than twenty-five lakh rupees but does not exceed five crore rupees. </a:t>
                      </a:r>
                    </a:p>
                    <a:p>
                      <a:pPr marL="0" marR="0">
                        <a:lnSpc>
                          <a:spcPct val="107000"/>
                        </a:lnSpc>
                        <a:spcBef>
                          <a:spcPts val="0"/>
                        </a:spcBef>
                        <a:spcAft>
                          <a:spcPts val="0"/>
                        </a:spcAft>
                      </a:pPr>
                      <a:r>
                        <a:rPr lang="en-US" sz="700">
                          <a:effectLst/>
                        </a:rPr>
                        <a:t> </a:t>
                      </a:r>
                    </a:p>
                    <a:p>
                      <a:pPr marL="0" marR="0">
                        <a:lnSpc>
                          <a:spcPct val="107000"/>
                        </a:lnSpc>
                        <a:spcBef>
                          <a:spcPts val="0"/>
                        </a:spcBef>
                        <a:spcAft>
                          <a:spcPts val="0"/>
                        </a:spcAft>
                      </a:pPr>
                      <a:r>
                        <a:rPr lang="en-US" sz="700">
                          <a:effectLst/>
                        </a:rPr>
                        <a:t>In Service &amp; equipment –</a:t>
                      </a:r>
                    </a:p>
                    <a:p>
                      <a:pPr marL="0" marR="0">
                        <a:lnSpc>
                          <a:spcPct val="107000"/>
                        </a:lnSpc>
                        <a:spcBef>
                          <a:spcPts val="0"/>
                        </a:spcBef>
                        <a:spcAft>
                          <a:spcPts val="0"/>
                        </a:spcAft>
                      </a:pPr>
                      <a:r>
                        <a:rPr lang="en-US" sz="700">
                          <a:effectLst/>
                        </a:rPr>
                        <a:t>More than ten lakh rupees but does not exceed two crore rupees</a:t>
                      </a:r>
                    </a:p>
                    <a:p>
                      <a:pPr marL="0" marR="0">
                        <a:lnSpc>
                          <a:spcPct val="107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72" marR="44972" marT="0" marB="0"/>
                </a:tc>
                <a:tc>
                  <a:txBody>
                    <a:bodyPr/>
                    <a:lstStyle/>
                    <a:p>
                      <a:pPr marL="0" marR="0">
                        <a:lnSpc>
                          <a:spcPct val="107000"/>
                        </a:lnSpc>
                        <a:spcBef>
                          <a:spcPts val="0"/>
                        </a:spcBef>
                        <a:spcAft>
                          <a:spcPts val="0"/>
                        </a:spcAft>
                      </a:pPr>
                      <a:r>
                        <a:rPr lang="en-US" sz="700">
                          <a:effectLst/>
                        </a:rPr>
                        <a:t>In Plant and Machinery – </a:t>
                      </a:r>
                    </a:p>
                    <a:p>
                      <a:pPr marL="0" marR="0">
                        <a:lnSpc>
                          <a:spcPct val="107000"/>
                        </a:lnSpc>
                        <a:spcBef>
                          <a:spcPts val="0"/>
                        </a:spcBef>
                        <a:spcAft>
                          <a:spcPts val="0"/>
                        </a:spcAft>
                      </a:pPr>
                      <a:r>
                        <a:rPr lang="en-US" sz="700">
                          <a:effectLst/>
                        </a:rPr>
                        <a:t>More than five crore rupees but does not exceed ten-crore rupees</a:t>
                      </a:r>
                    </a:p>
                    <a:p>
                      <a:pPr marL="0" marR="0">
                        <a:lnSpc>
                          <a:spcPct val="107000"/>
                        </a:lnSpc>
                        <a:spcBef>
                          <a:spcPts val="0"/>
                        </a:spcBef>
                        <a:spcAft>
                          <a:spcPts val="0"/>
                        </a:spcAft>
                      </a:pPr>
                      <a:r>
                        <a:rPr lang="en-US" sz="700">
                          <a:effectLst/>
                        </a:rPr>
                        <a:t> </a:t>
                      </a:r>
                    </a:p>
                    <a:p>
                      <a:pPr marL="0" marR="0">
                        <a:lnSpc>
                          <a:spcPct val="107000"/>
                        </a:lnSpc>
                        <a:spcBef>
                          <a:spcPts val="0"/>
                        </a:spcBef>
                        <a:spcAft>
                          <a:spcPts val="0"/>
                        </a:spcAft>
                      </a:pPr>
                      <a:r>
                        <a:rPr lang="en-US" sz="700">
                          <a:effectLst/>
                        </a:rPr>
                        <a:t>In Service &amp; equipment – </a:t>
                      </a:r>
                    </a:p>
                    <a:p>
                      <a:pPr marL="0" marR="0">
                        <a:lnSpc>
                          <a:spcPct val="107000"/>
                        </a:lnSpc>
                        <a:spcBef>
                          <a:spcPts val="0"/>
                        </a:spcBef>
                        <a:spcAft>
                          <a:spcPts val="0"/>
                        </a:spcAft>
                      </a:pPr>
                      <a:r>
                        <a:rPr lang="en-US" sz="700">
                          <a:effectLst/>
                        </a:rPr>
                        <a:t>More than two crore rupees but does not exceed five crore rupees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972" marR="44972" marT="0" marB="0"/>
                </a:tc>
                <a:tc>
                  <a:txBody>
                    <a:bodyPr/>
                    <a:lstStyle/>
                    <a:p>
                      <a:pPr marL="0" marR="0">
                        <a:lnSpc>
                          <a:spcPct val="107000"/>
                        </a:lnSpc>
                        <a:spcBef>
                          <a:spcPts val="0"/>
                        </a:spcBef>
                        <a:spcAft>
                          <a:spcPts val="0"/>
                        </a:spcAft>
                      </a:pPr>
                      <a:r>
                        <a:rPr lang="en-US" sz="700" dirty="0">
                          <a:effectLst/>
                        </a:rPr>
                        <a:t>In Plant and Machinery-</a:t>
                      </a:r>
                      <a:br>
                        <a:rPr lang="en-US" sz="700" dirty="0">
                          <a:effectLst/>
                        </a:rPr>
                      </a:br>
                      <a:r>
                        <a:rPr lang="en-US" sz="700" dirty="0">
                          <a:effectLst/>
                        </a:rPr>
                        <a:t>More than ten crore rupees</a:t>
                      </a:r>
                    </a:p>
                    <a:p>
                      <a:pPr marL="0" marR="0">
                        <a:lnSpc>
                          <a:spcPct val="107000"/>
                        </a:lnSpc>
                        <a:spcBef>
                          <a:spcPts val="0"/>
                        </a:spcBef>
                        <a:spcAft>
                          <a:spcPts val="0"/>
                        </a:spcAft>
                      </a:pPr>
                      <a:r>
                        <a:rPr lang="en-US" sz="700" dirty="0">
                          <a:effectLst/>
                        </a:rPr>
                        <a:t> </a:t>
                      </a:r>
                    </a:p>
                    <a:p>
                      <a:pPr marL="0" marR="0">
                        <a:lnSpc>
                          <a:spcPct val="107000"/>
                        </a:lnSpc>
                        <a:spcBef>
                          <a:spcPts val="0"/>
                        </a:spcBef>
                        <a:spcAft>
                          <a:spcPts val="0"/>
                        </a:spcAft>
                      </a:pPr>
                      <a:r>
                        <a:rPr lang="en-US" sz="700" dirty="0">
                          <a:effectLst/>
                        </a:rPr>
                        <a:t> </a:t>
                      </a:r>
                    </a:p>
                    <a:p>
                      <a:pPr marL="0" marR="0">
                        <a:lnSpc>
                          <a:spcPct val="107000"/>
                        </a:lnSpc>
                        <a:spcBef>
                          <a:spcPts val="0"/>
                        </a:spcBef>
                        <a:spcAft>
                          <a:spcPts val="0"/>
                        </a:spcAft>
                      </a:pPr>
                      <a:r>
                        <a:rPr lang="en-US" sz="700" dirty="0">
                          <a:effectLst/>
                        </a:rPr>
                        <a:t>In Service &amp; equipment- </a:t>
                      </a:r>
                    </a:p>
                    <a:p>
                      <a:pPr marL="0" marR="0">
                        <a:lnSpc>
                          <a:spcPct val="107000"/>
                        </a:lnSpc>
                        <a:spcBef>
                          <a:spcPts val="0"/>
                        </a:spcBef>
                        <a:spcAft>
                          <a:spcPts val="0"/>
                        </a:spcAft>
                      </a:pPr>
                      <a:r>
                        <a:rPr lang="en-US" sz="700" dirty="0">
                          <a:effectLst/>
                        </a:rPr>
                        <a:t>More than five crore rupees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972" marR="44972" marT="0" marB="0"/>
                </a:tc>
                <a:extLst>
                  <a:ext uri="{0D108BD9-81ED-4DB2-BD59-A6C34878D82A}">
                    <a16:rowId xmlns:a16="http://schemas.microsoft.com/office/drawing/2014/main" val="297833905"/>
                  </a:ext>
                </a:extLst>
              </a:tr>
            </a:tbl>
          </a:graphicData>
        </a:graphic>
      </p:graphicFrame>
    </p:spTree>
    <p:extLst>
      <p:ext uri="{BB962C8B-B14F-4D97-AF65-F5344CB8AC3E}">
        <p14:creationId xmlns:p14="http://schemas.microsoft.com/office/powerpoint/2010/main" val="2708932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49000">
              <a:schemeClr val="accent6">
                <a:lumMod val="75000"/>
              </a:schemeClr>
            </a:gs>
            <a:gs pos="0">
              <a:schemeClr val="bg2">
                <a:tint val="98000"/>
                <a:shade val="90000"/>
                <a:satMod val="13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11963" y="844826"/>
            <a:ext cx="10747513" cy="877957"/>
          </a:xfrm>
        </p:spPr>
        <p:txBody>
          <a:bodyPr>
            <a:noAutofit/>
          </a:bodyPr>
          <a:lstStyle/>
          <a:p>
            <a:r>
              <a:rPr lang="en-US" sz="3200" b="1" i="1" u="sng" dirty="0"/>
              <a:t>DIGITALIZATION – AN ALTERNATIVE TO CASH ECONOMY</a:t>
            </a:r>
          </a:p>
        </p:txBody>
      </p:sp>
      <p:sp>
        <p:nvSpPr>
          <p:cNvPr id="3" name="Content Placeholder 2"/>
          <p:cNvSpPr>
            <a:spLocks noGrp="1"/>
          </p:cNvSpPr>
          <p:nvPr>
            <p:ph idx="1"/>
          </p:nvPr>
        </p:nvSpPr>
        <p:spPr>
          <a:xfrm>
            <a:off x="1272207" y="1722783"/>
            <a:ext cx="9720470" cy="4439478"/>
          </a:xfrm>
        </p:spPr>
        <p:txBody>
          <a:bodyPr/>
          <a:lstStyle/>
          <a:p>
            <a:pPr algn="just"/>
            <a:r>
              <a:rPr lang="en-US" sz="2400" b="1" dirty="0"/>
              <a:t>Demonetization can also be referred to as the process of moving people from a cash-based system to a cashless system (digital systems). </a:t>
            </a:r>
          </a:p>
          <a:p>
            <a:pPr algn="just"/>
            <a:r>
              <a:rPr lang="en-US" sz="2400" b="1" dirty="0"/>
              <a:t>The cashless system or electronic system which records the transactions through digitalized mechanisms for safer flow of money in the economy is referred to as </a:t>
            </a:r>
            <a:r>
              <a:rPr lang="en-US" sz="2400" b="1" i="1" dirty="0"/>
              <a:t>Digitalization</a:t>
            </a:r>
            <a:r>
              <a:rPr lang="en-US" sz="2400" b="1" dirty="0"/>
              <a:t>. </a:t>
            </a:r>
          </a:p>
          <a:p>
            <a:pPr algn="just"/>
            <a:r>
              <a:rPr lang="en-US" sz="2400" dirty="0"/>
              <a:t>It is the integration of digital technologies into everyday life by the digitization of everything that can be digitized. The literal meaning of </a:t>
            </a:r>
            <a:r>
              <a:rPr lang="en-US" sz="2400" b="1" dirty="0"/>
              <a:t>digitalization </a:t>
            </a:r>
            <a:r>
              <a:rPr lang="en-US" sz="2400" dirty="0"/>
              <a:t>gives an apparent idea of development and technology dependent world.</a:t>
            </a:r>
          </a:p>
          <a:p>
            <a:pPr marL="0" indent="0">
              <a:buNone/>
            </a:pPr>
            <a:endParaRPr lang="en-US" dirty="0"/>
          </a:p>
        </p:txBody>
      </p:sp>
    </p:spTree>
    <p:extLst>
      <p:ext uri="{BB962C8B-B14F-4D97-AF65-F5344CB8AC3E}">
        <p14:creationId xmlns:p14="http://schemas.microsoft.com/office/powerpoint/2010/main" val="3207182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932F3D"/>
            </a:gs>
            <a:gs pos="0">
              <a:schemeClr val="accent6">
                <a:lumMod val="75000"/>
              </a:schemeClr>
            </a:gs>
            <a:gs pos="55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460513"/>
            <a:ext cx="9601200" cy="1485900"/>
          </a:xfrm>
        </p:spPr>
        <p:txBody>
          <a:bodyPr/>
          <a:lstStyle/>
          <a:p>
            <a:pPr algn="ctr"/>
            <a:r>
              <a:rPr lang="en-US" b="1" i="1" u="sng" dirty="0"/>
              <a:t>OBJECTIVES</a:t>
            </a:r>
          </a:p>
        </p:txBody>
      </p:sp>
      <p:sp>
        <p:nvSpPr>
          <p:cNvPr id="3" name="Content Placeholder 2"/>
          <p:cNvSpPr>
            <a:spLocks noGrp="1"/>
          </p:cNvSpPr>
          <p:nvPr>
            <p:ph idx="1"/>
          </p:nvPr>
        </p:nvSpPr>
        <p:spPr>
          <a:xfrm>
            <a:off x="1464365" y="1583635"/>
            <a:ext cx="10078278" cy="4446104"/>
          </a:xfrm>
        </p:spPr>
        <p:txBody>
          <a:bodyPr>
            <a:normAutofit/>
          </a:bodyPr>
          <a:lstStyle/>
          <a:p>
            <a:r>
              <a:rPr lang="en-US" b="1" dirty="0"/>
              <a:t>The aim of defining demonetization, Small and Medium Enterprises and digitalization is important in order to understand the following: </a:t>
            </a:r>
            <a:br>
              <a:rPr lang="en-US" b="1" dirty="0"/>
            </a:br>
            <a:endParaRPr lang="en-US" b="1" dirty="0"/>
          </a:p>
          <a:p>
            <a:pPr marL="987552" lvl="1" indent="-457200">
              <a:buFont typeface="+mj-lt"/>
              <a:buAutoNum type="arabicPeriod"/>
            </a:pPr>
            <a:r>
              <a:rPr lang="en-US" b="1" dirty="0"/>
              <a:t>To determine whether demonetization had a detrimental effect on Small and Medium Enterprises. </a:t>
            </a:r>
          </a:p>
          <a:p>
            <a:pPr marL="987552" lvl="1" indent="-457200">
              <a:buFont typeface="+mj-lt"/>
              <a:buAutoNum type="arabicPeriod"/>
            </a:pPr>
            <a:r>
              <a:rPr lang="en-US" b="1" dirty="0"/>
              <a:t>Whether it forced Small and Medium enterprises to go digital and if that helped business in smoother functioning. </a:t>
            </a:r>
          </a:p>
          <a:p>
            <a:pPr marL="987552" lvl="1" indent="-457200">
              <a:buFont typeface="+mj-lt"/>
              <a:buAutoNum type="arabicPeriod"/>
            </a:pPr>
            <a:r>
              <a:rPr lang="en-US" b="1" dirty="0"/>
              <a:t>To</a:t>
            </a:r>
            <a:r>
              <a:rPr lang="en-US" b="1" dirty="0"/>
              <a:t> determine the problems that arose due to the introduction of a larger denomination note (2000 rupees) and how SME owners dealt with these problems.</a:t>
            </a:r>
          </a:p>
          <a:p>
            <a:pPr marL="530352" lvl="1" indent="0">
              <a:buNone/>
            </a:pPr>
            <a:r>
              <a:rPr lang="en-US" b="1" dirty="0"/>
              <a:t>Our </a:t>
            </a:r>
            <a:r>
              <a:rPr lang="en-US" b="1" dirty="0">
                <a:solidFill>
                  <a:srgbClr val="FF0000"/>
                </a:solidFill>
              </a:rPr>
              <a:t>hypothesis</a:t>
            </a:r>
            <a:r>
              <a:rPr lang="en-US" b="1" dirty="0"/>
              <a:t> is that demonetization has had a detrimental effect on small and medium scale businesses in the short term</a:t>
            </a:r>
            <a:endParaRPr lang="en-US" b="1" dirty="0"/>
          </a:p>
        </p:txBody>
      </p:sp>
    </p:spTree>
    <p:extLst>
      <p:ext uri="{BB962C8B-B14F-4D97-AF65-F5344CB8AC3E}">
        <p14:creationId xmlns:p14="http://schemas.microsoft.com/office/powerpoint/2010/main" val="4193424223"/>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48000">
              <a:schemeClr val="accent6">
                <a:lumMod val="75000"/>
              </a:schemeClr>
            </a:gs>
            <a:gs pos="0">
              <a:schemeClr val="bg2">
                <a:tint val="98000"/>
                <a:shade val="90000"/>
                <a:satMod val="13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318052"/>
            <a:ext cx="9601200" cy="755376"/>
          </a:xfrm>
        </p:spPr>
        <p:txBody>
          <a:bodyPr/>
          <a:lstStyle/>
          <a:p>
            <a:pPr algn="ctr"/>
            <a:r>
              <a:rPr lang="en-US" u="sng" dirty="0"/>
              <a:t>Review of Literature: </a:t>
            </a:r>
          </a:p>
        </p:txBody>
      </p:sp>
      <p:sp>
        <p:nvSpPr>
          <p:cNvPr id="3" name="Content Placeholder 2"/>
          <p:cNvSpPr>
            <a:spLocks noGrp="1"/>
          </p:cNvSpPr>
          <p:nvPr>
            <p:ph idx="1"/>
          </p:nvPr>
        </p:nvSpPr>
        <p:spPr>
          <a:xfrm>
            <a:off x="1371600" y="1073427"/>
            <a:ext cx="9906000" cy="5579164"/>
          </a:xfrm>
        </p:spPr>
        <p:txBody>
          <a:bodyPr>
            <a:normAutofit lnSpcReduction="10000"/>
          </a:bodyPr>
          <a:lstStyle/>
          <a:p>
            <a:pPr marL="0" indent="0">
              <a:buNone/>
            </a:pPr>
            <a:r>
              <a:rPr lang="en-US" dirty="0"/>
              <a:t>A review of the concurrent literature allows an expansion of knowledge and resources with regard to the study. The following academic texts, articles and research papers are useful in explaining the degree and nature of the impact of demonetization among small-medium enterprises :</a:t>
            </a:r>
            <a:br>
              <a:rPr lang="en-US" dirty="0"/>
            </a:br>
            <a:endParaRPr lang="en-US" dirty="0"/>
          </a:p>
          <a:p>
            <a:pPr marL="987552" lvl="1" indent="-457200">
              <a:buFont typeface="+mj-lt"/>
              <a:buAutoNum type="arabicPeriod"/>
            </a:pPr>
            <a:r>
              <a:rPr lang="en-US" u="sng" dirty="0"/>
              <a:t>“The Informal Sector as a Global Economy” by Jan Bremen</a:t>
            </a:r>
          </a:p>
          <a:p>
            <a:pPr marL="987552" lvl="1" indent="-457200">
              <a:buFont typeface="+mj-lt"/>
              <a:buAutoNum type="arabicPeriod"/>
            </a:pPr>
            <a:r>
              <a:rPr lang="en-US" i="1" u="sng" dirty="0"/>
              <a:t>Article </a:t>
            </a:r>
            <a:r>
              <a:rPr lang="en-US" b="1" i="1" u="sng" dirty="0"/>
              <a:t>“Modi’s Demonetization Move May Have Permanently Damaged India’s Informal Sector” by </a:t>
            </a:r>
            <a:r>
              <a:rPr lang="en-US" b="1" i="1" u="sng" dirty="0" err="1"/>
              <a:t>Pronab</a:t>
            </a:r>
            <a:r>
              <a:rPr lang="en-US" b="1" i="1" u="sng" dirty="0"/>
              <a:t> Sen</a:t>
            </a:r>
            <a:r>
              <a:rPr lang="en-US" i="1" u="sng" dirty="0"/>
              <a:t>, Country Director for the India Central Programme of the International Growth Centre (Nov. 2016)</a:t>
            </a:r>
            <a:endParaRPr lang="en-US" dirty="0"/>
          </a:p>
          <a:p>
            <a:pPr marL="987552" lvl="1" indent="-457200">
              <a:buFont typeface="+mj-lt"/>
              <a:buAutoNum type="arabicPeriod"/>
            </a:pPr>
            <a:r>
              <a:rPr lang="en-US" i="1" u="sng" dirty="0"/>
              <a:t>Report titled </a:t>
            </a:r>
            <a:r>
              <a:rPr lang="en-US" b="1" i="1" u="sng" dirty="0"/>
              <a:t>“Effects of Demonetization on Retail Outlets” by </a:t>
            </a:r>
            <a:r>
              <a:rPr lang="en-US" b="1" i="1" u="sng" dirty="0" err="1"/>
              <a:t>Geeta</a:t>
            </a:r>
            <a:r>
              <a:rPr lang="en-US" b="1" i="1" u="sng" dirty="0"/>
              <a:t> Rani</a:t>
            </a:r>
            <a:r>
              <a:rPr lang="en-US" i="1" u="sng" dirty="0"/>
              <a:t>, Associate Professor, B.P.S.M.V. KHANPUR (International Journal of Applied Research 2016; ISSN Print: 2394-7500)</a:t>
            </a:r>
          </a:p>
          <a:p>
            <a:pPr marL="987552" lvl="1" indent="-457200">
              <a:buFont typeface="+mj-lt"/>
              <a:buAutoNum type="arabicPeriod"/>
            </a:pPr>
            <a:r>
              <a:rPr lang="en-US" i="1" u="sng" dirty="0"/>
              <a:t>Research Paper titled </a:t>
            </a:r>
            <a:r>
              <a:rPr lang="en-US" b="1" i="1" u="sng" dirty="0"/>
              <a:t>“Impact of Demonetization in India” by M. Angel Jasmine Shirley</a:t>
            </a:r>
            <a:r>
              <a:rPr lang="en-US" i="1" u="sng" dirty="0"/>
              <a:t>, M.C.A., M.Phil., M.Ed., (Ph.D.), Maharishi University, Lucknow (International Journal of Trend in Research and Development (IJTRD); ISSN: 2394-9333)</a:t>
            </a:r>
          </a:p>
          <a:p>
            <a:pPr marL="987552" lvl="1" indent="-457200">
              <a:buFont typeface="+mj-lt"/>
              <a:buAutoNum type="arabicPeriod"/>
            </a:pPr>
            <a:r>
              <a:rPr lang="en-US" i="1" u="sng" dirty="0"/>
              <a:t>Research Paper titled </a:t>
            </a:r>
            <a:r>
              <a:rPr lang="en-US" b="1" i="1" u="sng" dirty="0"/>
              <a:t>“DEMONETIZATION AND ITS IMPACT ON INDIAN ECONOMY” by SK </a:t>
            </a:r>
            <a:r>
              <a:rPr lang="en-US" b="1" i="1" u="sng" dirty="0" err="1"/>
              <a:t>Govil</a:t>
            </a:r>
            <a:r>
              <a:rPr lang="en-US" b="1" i="1" u="sng" dirty="0"/>
              <a:t> </a:t>
            </a:r>
            <a:r>
              <a:rPr lang="en-US" i="1" u="sng" dirty="0"/>
              <a:t>(Journal of Management Value &amp; Ethics, Jan-March 17; ISSN-2249-9512)</a:t>
            </a:r>
          </a:p>
        </p:txBody>
      </p:sp>
    </p:spTree>
    <p:extLst>
      <p:ext uri="{BB962C8B-B14F-4D97-AF65-F5344CB8AC3E}">
        <p14:creationId xmlns:p14="http://schemas.microsoft.com/office/powerpoint/2010/main" val="3357954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51000">
              <a:schemeClr val="accent6">
                <a:lumMod val="75000"/>
              </a:schemeClr>
            </a:gs>
            <a:gs pos="0">
              <a:schemeClr val="bg2">
                <a:tint val="98000"/>
                <a:shade val="90000"/>
                <a:satMod val="13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596347"/>
            <a:ext cx="9601200" cy="940905"/>
          </a:xfrm>
        </p:spPr>
        <p:txBody>
          <a:bodyPr>
            <a:normAutofit fontScale="90000"/>
          </a:bodyPr>
          <a:lstStyle/>
          <a:p>
            <a:pPr algn="ctr"/>
            <a:r>
              <a:rPr lang="en-US" sz="4900" b="1" u="sng" dirty="0">
                <a:latin typeface="Arabic Typesetting" panose="03020402040406030203" pitchFamily="66" charset="-78"/>
                <a:cs typeface="Arabic Typesetting" panose="03020402040406030203" pitchFamily="66" charset="-78"/>
              </a:rPr>
              <a:t>Methodology Adopted</a:t>
            </a:r>
            <a:br>
              <a:rPr lang="en-US" sz="3600" u="sng" dirty="0"/>
            </a:br>
            <a:br>
              <a:rPr lang="en-US" sz="3600" u="sng" dirty="0"/>
            </a:br>
            <a:endParaRPr lang="en-US" sz="3600" u="sng" dirty="0"/>
          </a:p>
        </p:txBody>
      </p:sp>
      <p:sp>
        <p:nvSpPr>
          <p:cNvPr id="3" name="Content Placeholder 2"/>
          <p:cNvSpPr>
            <a:spLocks noGrp="1"/>
          </p:cNvSpPr>
          <p:nvPr>
            <p:ph idx="1"/>
          </p:nvPr>
        </p:nvSpPr>
        <p:spPr>
          <a:xfrm>
            <a:off x="1371600" y="1683024"/>
            <a:ext cx="9601200" cy="4330148"/>
          </a:xfrm>
        </p:spPr>
        <p:txBody>
          <a:bodyPr>
            <a:normAutofit/>
          </a:bodyPr>
          <a:lstStyle/>
          <a:p>
            <a:r>
              <a:rPr lang="en-US" sz="3200" b="1" u="sng" dirty="0">
                <a:latin typeface="Arabic Typesetting" panose="03020402040406030203" pitchFamily="66" charset="-78"/>
                <a:cs typeface="Arabic Typesetting" panose="03020402040406030203" pitchFamily="66" charset="-78"/>
              </a:rPr>
              <a:t>METHODOLOGICAL FRAMEWORK </a:t>
            </a:r>
          </a:p>
          <a:p>
            <a:pPr marL="987552" lvl="1" indent="-457200" algn="just">
              <a:buFont typeface="+mj-lt"/>
              <a:buAutoNum type="arabicPeriod"/>
            </a:pPr>
            <a:r>
              <a:rPr lang="en-IN" sz="2400" i="0" dirty="0">
                <a:latin typeface="Baskerville Old Face" panose="02020602080505020303" pitchFamily="18" charset="0"/>
              </a:rPr>
              <a:t>This study was carried out to determine whether demonetisation had a negative impact on SMEs and whether this move by the current government inadvertently led to greater digitalisation. </a:t>
            </a:r>
          </a:p>
          <a:p>
            <a:pPr marL="987552" lvl="1" indent="-457200" algn="just">
              <a:buFont typeface="+mj-lt"/>
              <a:buAutoNum type="arabicPeriod"/>
            </a:pPr>
            <a:r>
              <a:rPr lang="en-IN" sz="2400" i="0" dirty="0">
                <a:latin typeface="Baskerville Old Face" panose="02020602080505020303" pitchFamily="18" charset="0"/>
              </a:rPr>
              <a:t>The study was undertaken by holding </a:t>
            </a:r>
            <a:r>
              <a:rPr lang="en-IN" sz="2400" i="0" dirty="0">
                <a:solidFill>
                  <a:srgbClr val="FFC000"/>
                </a:solidFill>
                <a:latin typeface="Baskerville Old Face" panose="02020602080505020303" pitchFamily="18" charset="0"/>
              </a:rPr>
              <a:t>structured interviews </a:t>
            </a:r>
            <a:r>
              <a:rPr lang="en-IN" sz="2400" i="0" dirty="0">
                <a:latin typeface="Baskerville Old Face" panose="02020602080505020303" pitchFamily="18" charset="0"/>
              </a:rPr>
              <a:t>with the owners of various SMEs in different parts of </a:t>
            </a:r>
            <a:r>
              <a:rPr lang="en-IN" sz="2400" i="0" dirty="0">
                <a:solidFill>
                  <a:srgbClr val="FFC000"/>
                </a:solidFill>
                <a:latin typeface="Baskerville Old Face" panose="02020602080505020303" pitchFamily="18" charset="0"/>
              </a:rPr>
              <a:t>South Delhi</a:t>
            </a:r>
            <a:r>
              <a:rPr lang="en-IN" sz="2400" i="0" dirty="0">
                <a:latin typeface="Baskerville Old Face" panose="02020602080505020303" pitchFamily="18" charset="0"/>
              </a:rPr>
              <a:t>.</a:t>
            </a:r>
          </a:p>
          <a:p>
            <a:pPr marL="987552" lvl="1" indent="-457200" algn="just">
              <a:buFont typeface="+mj-lt"/>
              <a:buAutoNum type="arabicPeriod"/>
            </a:pPr>
            <a:r>
              <a:rPr lang="en-IN" sz="2400" i="0" dirty="0">
                <a:latin typeface="Baskerville Old Face" panose="02020602080505020303" pitchFamily="18" charset="0"/>
              </a:rPr>
              <a:t> The </a:t>
            </a:r>
            <a:r>
              <a:rPr lang="en-IN" sz="2400" i="0" dirty="0">
                <a:solidFill>
                  <a:srgbClr val="FFC000"/>
                </a:solidFill>
                <a:latin typeface="Baskerville Old Face" panose="02020602080505020303" pitchFamily="18" charset="0"/>
              </a:rPr>
              <a:t>sample</a:t>
            </a:r>
            <a:r>
              <a:rPr lang="en-IN" sz="2400" i="0" dirty="0">
                <a:latin typeface="Baskerville Old Face" panose="02020602080505020303" pitchFamily="18" charset="0"/>
              </a:rPr>
              <a:t> was taken from various markets like </a:t>
            </a:r>
            <a:r>
              <a:rPr lang="en-IN" sz="2400" i="0" dirty="0">
                <a:solidFill>
                  <a:srgbClr val="FFC000"/>
                </a:solidFill>
                <a:latin typeface="Baskerville Old Face" panose="02020602080505020303" pitchFamily="18" charset="0"/>
              </a:rPr>
              <a:t>Satya </a:t>
            </a:r>
            <a:r>
              <a:rPr lang="en-IN" sz="2400" i="0" dirty="0" err="1">
                <a:solidFill>
                  <a:srgbClr val="FFC000"/>
                </a:solidFill>
                <a:latin typeface="Baskerville Old Face" panose="02020602080505020303" pitchFamily="18" charset="0"/>
              </a:rPr>
              <a:t>Niketan</a:t>
            </a:r>
            <a:r>
              <a:rPr lang="en-IN" sz="2400" i="0" dirty="0">
                <a:solidFill>
                  <a:srgbClr val="FFC000"/>
                </a:solidFill>
                <a:latin typeface="Baskerville Old Face" panose="02020602080505020303" pitchFamily="18" charset="0"/>
              </a:rPr>
              <a:t>, </a:t>
            </a:r>
            <a:r>
              <a:rPr lang="en-IN" sz="2400" i="0" dirty="0" err="1">
                <a:solidFill>
                  <a:srgbClr val="FFC000"/>
                </a:solidFill>
                <a:latin typeface="Baskerville Old Face" panose="02020602080505020303" pitchFamily="18" charset="0"/>
              </a:rPr>
              <a:t>Bapu</a:t>
            </a:r>
            <a:r>
              <a:rPr lang="en-IN" sz="2400" i="0" dirty="0">
                <a:solidFill>
                  <a:srgbClr val="FFC000"/>
                </a:solidFill>
                <a:latin typeface="Baskerville Old Face" panose="02020602080505020303" pitchFamily="18" charset="0"/>
              </a:rPr>
              <a:t> Dham and </a:t>
            </a:r>
            <a:r>
              <a:rPr lang="en-IN" sz="2400" i="0" dirty="0" err="1">
                <a:solidFill>
                  <a:srgbClr val="FFC000"/>
                </a:solidFill>
                <a:latin typeface="Baskerville Old Face" panose="02020602080505020303" pitchFamily="18" charset="0"/>
              </a:rPr>
              <a:t>Sarojini</a:t>
            </a:r>
            <a:r>
              <a:rPr lang="en-IN" sz="2400" i="0" dirty="0">
                <a:solidFill>
                  <a:srgbClr val="FFC000"/>
                </a:solidFill>
                <a:latin typeface="Baskerville Old Face" panose="02020602080505020303" pitchFamily="18" charset="0"/>
              </a:rPr>
              <a:t> Nagar</a:t>
            </a:r>
            <a:r>
              <a:rPr lang="en-IN" sz="2400" i="0" dirty="0">
                <a:latin typeface="Baskerville Old Face" panose="02020602080505020303" pitchFamily="18" charset="0"/>
              </a:rPr>
              <a:t> and was made as representative as possible. The interviewees included owners of grocery stores, cloth shops, food vendors, small restaurants, stationary shops etc. </a:t>
            </a:r>
            <a:endParaRPr lang="en-US" sz="3200" i="0" u="sng" dirty="0">
              <a:latin typeface="Baskerville Old Face" panose="02020602080505020303" pitchFamily="18" charset="0"/>
              <a:cs typeface="Arabic Typesetting" panose="03020402040406030203" pitchFamily="66" charset="-78"/>
            </a:endParaRPr>
          </a:p>
          <a:p>
            <a:endParaRPr lang="en-US" sz="2400" b="1" u="sng"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910069466"/>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55000">
              <a:schemeClr val="accent6">
                <a:lumMod val="75000"/>
                <a:alpha val="87000"/>
              </a:schemeClr>
            </a:gs>
            <a:gs pos="10000">
              <a:schemeClr val="bg2">
                <a:tint val="98000"/>
                <a:shade val="90000"/>
                <a:satMod val="13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513521"/>
            <a:ext cx="9601200" cy="665922"/>
          </a:xfrm>
        </p:spPr>
        <p:txBody>
          <a:bodyPr>
            <a:normAutofit/>
          </a:bodyPr>
          <a:lstStyle/>
          <a:p>
            <a:pPr algn="ctr"/>
            <a:r>
              <a:rPr lang="en-US" sz="4000" u="sng" dirty="0">
                <a:latin typeface="Arabic Typesetting" panose="03020402040406030203" pitchFamily="66" charset="-78"/>
                <a:cs typeface="Arabic Typesetting" panose="03020402040406030203" pitchFamily="66" charset="-78"/>
              </a:rPr>
              <a:t>SAMPLING FRAMEWORK</a:t>
            </a:r>
          </a:p>
        </p:txBody>
      </p:sp>
      <p:sp>
        <p:nvSpPr>
          <p:cNvPr id="3" name="Content Placeholder 2"/>
          <p:cNvSpPr>
            <a:spLocks noGrp="1"/>
          </p:cNvSpPr>
          <p:nvPr>
            <p:ph idx="1"/>
          </p:nvPr>
        </p:nvSpPr>
        <p:spPr>
          <a:xfrm>
            <a:off x="1371600" y="1179443"/>
            <a:ext cx="10065026" cy="5115339"/>
          </a:xfrm>
        </p:spPr>
        <p:txBody>
          <a:bodyPr>
            <a:normAutofit/>
          </a:bodyPr>
          <a:lstStyle/>
          <a:p>
            <a:r>
              <a:rPr lang="en-IN" u="sng" dirty="0">
                <a:latin typeface="Baskerville Old Face" panose="02020602080505020303" pitchFamily="18" charset="0"/>
                <a:cs typeface="Arabic Typesetting" panose="03020402040406030203" pitchFamily="66" charset="-78"/>
              </a:rPr>
              <a:t>Sampling Technique: </a:t>
            </a:r>
            <a:br>
              <a:rPr lang="en-IN" sz="2800" u="sng" dirty="0">
                <a:latin typeface="Baskerville Old Face" panose="02020602080505020303" pitchFamily="18" charset="0"/>
                <a:cs typeface="Arabic Typesetting" panose="03020402040406030203" pitchFamily="66" charset="-78"/>
              </a:rPr>
            </a:br>
            <a:r>
              <a:rPr lang="en-IN" dirty="0">
                <a:latin typeface="Baskerville Old Face" panose="02020602080505020303" pitchFamily="18" charset="0"/>
              </a:rPr>
              <a:t>The sampling techniques that were adopted were of two kinds. </a:t>
            </a:r>
          </a:p>
          <a:p>
            <a:pPr marL="987552" lvl="1" indent="-457200">
              <a:buFont typeface="+mj-lt"/>
              <a:buAutoNum type="arabicPeriod"/>
            </a:pPr>
            <a:r>
              <a:rPr lang="en-IN" sz="1800" dirty="0">
                <a:latin typeface="Baskerville Old Face" panose="02020602080505020303" pitchFamily="18" charset="0"/>
              </a:rPr>
              <a:t>PURPOSIVE SAMPLING -  </a:t>
            </a:r>
            <a:r>
              <a:rPr lang="en-IN" dirty="0">
                <a:latin typeface="Baskerville Old Face" panose="02020602080505020303" pitchFamily="18" charset="0"/>
              </a:rPr>
              <a:t>A purposive sample is a non-probability sample that is selected based on characteristics of a population and the objective of the study. The markets mentioned above were specifically chosen because of the diversity of SMEs that operate within these. </a:t>
            </a:r>
          </a:p>
          <a:p>
            <a:pPr marL="987552" lvl="1" indent="-457200">
              <a:buFont typeface="+mj-lt"/>
              <a:buAutoNum type="arabicPeriod"/>
            </a:pPr>
            <a:r>
              <a:rPr lang="en-IN" sz="1800" dirty="0">
                <a:latin typeface="Baskerville Old Face" panose="02020602080505020303" pitchFamily="18" charset="0"/>
              </a:rPr>
              <a:t>SIMPLE RANDOM SAMPLING </a:t>
            </a:r>
            <a:r>
              <a:rPr lang="en-IN" dirty="0">
                <a:latin typeface="Baskerville Old Face" panose="02020602080505020303" pitchFamily="18" charset="0"/>
              </a:rPr>
              <a:t>- This means that within the markets chosen, each SME owner had an equiprobability of getting selected. </a:t>
            </a:r>
          </a:p>
          <a:p>
            <a:pPr>
              <a:buFont typeface="Wingdings" panose="05000000000000000000" pitchFamily="2" charset="2"/>
              <a:buChar char="§"/>
            </a:pPr>
            <a:r>
              <a:rPr lang="en-IN" u="sng" dirty="0">
                <a:latin typeface="Baskerville Old Face" panose="02020602080505020303" pitchFamily="18" charset="0"/>
              </a:rPr>
              <a:t>Sample Size: </a:t>
            </a:r>
            <a:r>
              <a:rPr lang="en-IN" dirty="0">
                <a:latin typeface="Baskerville Old Face" panose="02020602080505020303" pitchFamily="18" charset="0"/>
              </a:rPr>
              <a:t>The total size was </a:t>
            </a:r>
            <a:r>
              <a:rPr lang="en-IN" dirty="0">
                <a:solidFill>
                  <a:schemeClr val="tx2">
                    <a:lumMod val="10000"/>
                  </a:schemeClr>
                </a:solidFill>
                <a:latin typeface="Baskerville Old Face" panose="02020602080505020303" pitchFamily="18" charset="0"/>
              </a:rPr>
              <a:t>30</a:t>
            </a:r>
            <a:r>
              <a:rPr lang="en-IN" dirty="0">
                <a:latin typeface="Baskerville Old Face" panose="02020602080505020303" pitchFamily="18" charset="0"/>
              </a:rPr>
              <a:t>, spanned across small and medium enterprises. </a:t>
            </a:r>
          </a:p>
          <a:p>
            <a:pPr lvl="0"/>
            <a:r>
              <a:rPr lang="en-IN" sz="1900" u="sng" dirty="0">
                <a:latin typeface="Baskerville Old Face" panose="02020602080505020303" pitchFamily="18" charset="0"/>
              </a:rPr>
              <a:t>Tools of Data Collection: </a:t>
            </a:r>
            <a:endParaRPr lang="en-IN" u="sng" dirty="0">
              <a:latin typeface="Baskerville Old Face" panose="02020602080505020303" pitchFamily="18" charset="0"/>
            </a:endParaRPr>
          </a:p>
          <a:p>
            <a:pPr marL="987552" lvl="1" indent="-457200">
              <a:buFont typeface="+mj-lt"/>
              <a:buAutoNum type="arabicPeriod"/>
            </a:pPr>
            <a:r>
              <a:rPr lang="en-IN" sz="1900" dirty="0">
                <a:solidFill>
                  <a:schemeClr val="tx2">
                    <a:lumMod val="50000"/>
                  </a:schemeClr>
                </a:solidFill>
                <a:latin typeface="Baskerville Old Face" panose="02020602080505020303" pitchFamily="18" charset="0"/>
              </a:rPr>
              <a:t>Primary Data </a:t>
            </a:r>
            <a:r>
              <a:rPr lang="en-IN" sz="1900" dirty="0">
                <a:latin typeface="Baskerville Old Face" panose="02020602080505020303" pitchFamily="18" charset="0"/>
              </a:rPr>
              <a:t>was made by making qualitative evaluation by leveraging subjective methods such as structured interviews in community settings to collect substantive and relevant data. </a:t>
            </a:r>
            <a:r>
              <a:rPr lang="en-IN" sz="1900" dirty="0">
                <a:solidFill>
                  <a:schemeClr val="tx2">
                    <a:lumMod val="50000"/>
                  </a:schemeClr>
                </a:solidFill>
                <a:latin typeface="Baskerville Old Face" panose="02020602080505020303" pitchFamily="18" charset="0"/>
              </a:rPr>
              <a:t>Extensive personal interviews </a:t>
            </a:r>
            <a:r>
              <a:rPr lang="en-IN" sz="1900" dirty="0">
                <a:latin typeface="Baskerville Old Face" panose="02020602080505020303" pitchFamily="18" charset="0"/>
              </a:rPr>
              <a:t>were carried out over a period of two months. </a:t>
            </a:r>
          </a:p>
          <a:p>
            <a:pPr marL="987552" lvl="1" indent="-457200">
              <a:buFont typeface="+mj-lt"/>
              <a:buAutoNum type="arabicPeriod"/>
            </a:pPr>
            <a:r>
              <a:rPr lang="en-IN" sz="1900" dirty="0">
                <a:latin typeface="Baskerville Old Face" panose="02020602080505020303" pitchFamily="18" charset="0"/>
              </a:rPr>
              <a:t>Both </a:t>
            </a:r>
            <a:r>
              <a:rPr lang="en-IN" sz="1900" dirty="0">
                <a:solidFill>
                  <a:schemeClr val="tx2">
                    <a:lumMod val="50000"/>
                  </a:schemeClr>
                </a:solidFill>
                <a:latin typeface="Baskerville Old Face" panose="02020602080505020303" pitchFamily="18" charset="0"/>
              </a:rPr>
              <a:t>qualitative and quantitative methods </a:t>
            </a:r>
            <a:r>
              <a:rPr lang="en-IN" sz="1900" dirty="0">
                <a:latin typeface="Baskerville Old Face" panose="02020602080505020303" pitchFamily="18" charset="0"/>
              </a:rPr>
              <a:t>were used to analyse the data collected.</a:t>
            </a:r>
            <a:r>
              <a:rPr lang="en-US" sz="1900" dirty="0">
                <a:latin typeface="Baskerville Old Face" panose="02020602080505020303" pitchFamily="18" charset="0"/>
              </a:rPr>
              <a:t> </a:t>
            </a:r>
          </a:p>
          <a:p>
            <a:pPr marL="987552" lvl="1" indent="-457200">
              <a:buFont typeface="+mj-lt"/>
              <a:buAutoNum type="arabicPeriod"/>
            </a:pPr>
            <a:r>
              <a:rPr lang="en-IN" sz="1900" dirty="0">
                <a:latin typeface="Baskerville Old Face" panose="02020602080505020303" pitchFamily="18" charset="0"/>
              </a:rPr>
              <a:t>The methods of </a:t>
            </a:r>
            <a:r>
              <a:rPr lang="en-IN" sz="1900" dirty="0">
                <a:solidFill>
                  <a:schemeClr val="tx2">
                    <a:lumMod val="50000"/>
                  </a:schemeClr>
                </a:solidFill>
                <a:latin typeface="Baskerville Old Face" panose="02020602080505020303" pitchFamily="18" charset="0"/>
              </a:rPr>
              <a:t>structured interviews </a:t>
            </a:r>
            <a:r>
              <a:rPr lang="en-IN" sz="1900" dirty="0">
                <a:latin typeface="Baskerville Old Face" panose="02020602080505020303" pitchFamily="18" charset="0"/>
              </a:rPr>
              <a:t>and </a:t>
            </a:r>
            <a:r>
              <a:rPr lang="en-IN" sz="1900" dirty="0">
                <a:solidFill>
                  <a:schemeClr val="tx2">
                    <a:lumMod val="50000"/>
                  </a:schemeClr>
                </a:solidFill>
                <a:latin typeface="Baskerville Old Face" panose="02020602080505020303" pitchFamily="18" charset="0"/>
              </a:rPr>
              <a:t>case study </a:t>
            </a:r>
            <a:r>
              <a:rPr lang="en-IN" sz="1900" dirty="0">
                <a:latin typeface="Baskerville Old Face" panose="02020602080505020303" pitchFamily="18" charset="0"/>
              </a:rPr>
              <a:t>were used for this study</a:t>
            </a:r>
            <a:endParaRPr lang="en-IN" sz="1900" u="sng" dirty="0">
              <a:latin typeface="Baskerville Old Face" panose="02020602080505020303" pitchFamily="18" charset="0"/>
            </a:endParaRPr>
          </a:p>
        </p:txBody>
      </p:sp>
    </p:spTree>
    <p:extLst>
      <p:ext uri="{BB962C8B-B14F-4D97-AF65-F5344CB8AC3E}">
        <p14:creationId xmlns:p14="http://schemas.microsoft.com/office/powerpoint/2010/main" val="31105946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theme/theme1.xml><?xml version="1.0" encoding="utf-8"?>
<a:theme xmlns:a="http://schemas.openxmlformats.org/drawingml/2006/main" name="Theme1">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81A24B73-3238-4276-8B01-796EE9D6A4AB}" vid="{BA5056A5-1987-4936-A84A-976D47B5F211}"/>
    </a:ext>
  </a:extLst>
</a:theme>
</file>

<file path=docProps/app.xml><?xml version="1.0" encoding="utf-8"?>
<Properties xmlns="http://schemas.openxmlformats.org/officeDocument/2006/extended-properties" xmlns:vt="http://schemas.openxmlformats.org/officeDocument/2006/docPropsVTypes">
  <Template>Theme1</Template>
  <TotalTime>706</TotalTime>
  <Words>1559</Words>
  <Application>Microsoft Office PowerPoint</Application>
  <PresentationFormat>Widescreen</PresentationFormat>
  <Paragraphs>157</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Arabic Typesetting</vt:lpstr>
      <vt:lpstr>Baskerville Old Face</vt:lpstr>
      <vt:lpstr>Calibri</vt:lpstr>
      <vt:lpstr>Franklin Gothic Book</vt:lpstr>
      <vt:lpstr>Times New Roman</vt:lpstr>
      <vt:lpstr>Wingdings</vt:lpstr>
      <vt:lpstr>Theme1</vt:lpstr>
      <vt:lpstr>Effects of Demonetization  on  Small &amp; Medium Enterprises</vt:lpstr>
      <vt:lpstr>INTRODUCTION</vt:lpstr>
      <vt:lpstr>DEMONETIZATION: An Overview</vt:lpstr>
      <vt:lpstr>Small, Medium and Large Businesses – The Difference</vt:lpstr>
      <vt:lpstr>DIGITALIZATION – AN ALTERNATIVE TO CASH ECONOMY</vt:lpstr>
      <vt:lpstr>OBJECTIVES</vt:lpstr>
      <vt:lpstr>Review of Literature: </vt:lpstr>
      <vt:lpstr>Methodology Adopted  </vt:lpstr>
      <vt:lpstr>SAMPLING FRAMEWORK</vt:lpstr>
      <vt:lpstr>Indicators Used</vt:lpstr>
      <vt:lpstr>Introduction to the Field</vt:lpstr>
      <vt:lpstr>Dilemmas and Problems Faced in the Field</vt:lpstr>
      <vt:lpstr>Dilemmas and Problems faced in the Field</vt:lpstr>
      <vt:lpstr>AN EMPIRICAL ANALYSIS: DEMONETISATION AND ITS  SOCIO-ECONOMIC EFFECTS  Detrimental Effect of Demonetization </vt:lpstr>
      <vt:lpstr>Shift to Digital (Non-Cash Based) Methods of Transaction </vt:lpstr>
      <vt:lpstr>   Digital Payment Gateways </vt:lpstr>
      <vt:lpstr>Demonetization disadvantage the SMEs more than the larger businesses? </vt:lpstr>
      <vt:lpstr>Consequences of the New 2000 Note</vt:lpstr>
      <vt:lpstr>Duration of the Effective Usage of Digital Methods of Transaction </vt:lpstr>
      <vt:lpstr>Observations</vt:lpstr>
      <vt:lpstr>Observations</vt:lpstr>
      <vt:lpstr>Conclusion</vt:lpstr>
      <vt:lpstr>Submitted by –  Gauri Sahni Gitashu Jain  Jushya Kumar  Sociology Hons, Final Year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Effects of Demonetization on  Small &amp; Medium Enterprises</dc:title>
  <dc:creator>Gitashu Jain</dc:creator>
  <cp:lastModifiedBy>Gitashu Jain</cp:lastModifiedBy>
  <cp:revision>84</cp:revision>
  <dcterms:created xsi:type="dcterms:W3CDTF">2017-04-18T15:15:20Z</dcterms:created>
  <dcterms:modified xsi:type="dcterms:W3CDTF">2017-04-19T16:58:30Z</dcterms:modified>
</cp:coreProperties>
</file>